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457" r:id="rId2"/>
    <p:sldId id="458" r:id="rId3"/>
    <p:sldId id="256" r:id="rId4"/>
    <p:sldId id="445" r:id="rId5"/>
    <p:sldId id="446" r:id="rId6"/>
    <p:sldId id="501" r:id="rId7"/>
    <p:sldId id="453" r:id="rId8"/>
    <p:sldId id="508" r:id="rId9"/>
    <p:sldId id="447" r:id="rId10"/>
    <p:sldId id="488" r:id="rId11"/>
    <p:sldId id="489" r:id="rId12"/>
    <p:sldId id="506" r:id="rId13"/>
    <p:sldId id="490" r:id="rId14"/>
    <p:sldId id="487" r:id="rId15"/>
    <p:sldId id="485" r:id="rId16"/>
    <p:sldId id="486" r:id="rId17"/>
    <p:sldId id="494" r:id="rId18"/>
    <p:sldId id="513" r:id="rId19"/>
    <p:sldId id="514" r:id="rId20"/>
    <p:sldId id="509" r:id="rId21"/>
    <p:sldId id="448" r:id="rId22"/>
    <p:sldId id="497" r:id="rId23"/>
    <p:sldId id="498" r:id="rId24"/>
    <p:sldId id="499" r:id="rId25"/>
    <p:sldId id="520" r:id="rId26"/>
    <p:sldId id="504" r:id="rId27"/>
    <p:sldId id="510" r:id="rId28"/>
    <p:sldId id="517" r:id="rId29"/>
    <p:sldId id="518" r:id="rId30"/>
    <p:sldId id="519" r:id="rId31"/>
    <p:sldId id="503" r:id="rId32"/>
    <p:sldId id="491" r:id="rId33"/>
    <p:sldId id="492" r:id="rId34"/>
    <p:sldId id="516" r:id="rId35"/>
    <p:sldId id="493" r:id="rId36"/>
    <p:sldId id="459" r:id="rId37"/>
    <p:sldId id="460" r:id="rId38"/>
    <p:sldId id="461" r:id="rId39"/>
    <p:sldId id="495" r:id="rId40"/>
    <p:sldId id="462" r:id="rId41"/>
    <p:sldId id="455" r:id="rId42"/>
    <p:sldId id="500" r:id="rId43"/>
    <p:sldId id="482" r:id="rId44"/>
    <p:sldId id="502" r:id="rId4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3E273A6E-25E8-DD42-A531-DC766E8E1CAD}">
          <p14:sldIdLst>
            <p14:sldId id="457"/>
            <p14:sldId id="458"/>
          </p14:sldIdLst>
        </p14:section>
        <p14:section name="INTRODUCTION TO WIND POWER" id="{E2B2CFC7-64CA-4C4B-B120-1AB4C5F38842}">
          <p14:sldIdLst>
            <p14:sldId id="256"/>
            <p14:sldId id="445"/>
            <p14:sldId id="446"/>
            <p14:sldId id="501"/>
            <p14:sldId id="453"/>
            <p14:sldId id="508"/>
            <p14:sldId id="447"/>
            <p14:sldId id="488"/>
            <p14:sldId id="489"/>
            <p14:sldId id="506"/>
            <p14:sldId id="490"/>
            <p14:sldId id="487"/>
            <p14:sldId id="485"/>
            <p14:sldId id="486"/>
          </p14:sldIdLst>
        </p14:section>
        <p14:section name="EFFECT OF DIFFERENT BLADES ON TURBINE POWER" id="{6A15CB4C-EAA6-1A4C-97F3-980B0E244E0E}">
          <p14:sldIdLst>
            <p14:sldId id="494"/>
            <p14:sldId id="513"/>
            <p14:sldId id="514"/>
          </p14:sldIdLst>
        </p14:section>
        <p14:section name="Either: DESIGN-BUILD-TEST ACTIVITY USING BRIGHT SPARKS KIT" id="{9C3203B0-1CCD-6A4C-80AF-DD745BC8A30F}">
          <p14:sldIdLst>
            <p14:sldId id="509"/>
            <p14:sldId id="448"/>
            <p14:sldId id="497"/>
            <p14:sldId id="498"/>
            <p14:sldId id="499"/>
            <p14:sldId id="520"/>
          </p14:sldIdLst>
        </p14:section>
        <p14:section name="Or: DIY DESIGN-BUILD-TEST ACTIVITY USING LOLLY STICKS" id="{26C5A280-C133-364F-AAB4-FEEF0B4FD0FD}">
          <p14:sldIdLst>
            <p14:sldId id="504"/>
            <p14:sldId id="510"/>
            <p14:sldId id="517"/>
            <p14:sldId id="518"/>
            <p14:sldId id="519"/>
            <p14:sldId id="503"/>
          </p14:sldIdLst>
        </p14:section>
        <p14:section name="WIND SPEED" id="{3E397D33-9B85-A042-AF44-BC6331CF9D59}">
          <p14:sldIdLst>
            <p14:sldId id="491"/>
            <p14:sldId id="492"/>
            <p14:sldId id="516"/>
            <p14:sldId id="493"/>
          </p14:sldIdLst>
        </p14:section>
        <p14:section name="OPTIONAL RECORDING ACTIVITY" id="{135D1AD1-2AA1-C740-9151-89BE6ED0BE6E}">
          <p14:sldIdLst>
            <p14:sldId id="459"/>
            <p14:sldId id="460"/>
            <p14:sldId id="461"/>
            <p14:sldId id="495"/>
            <p14:sldId id="462"/>
          </p14:sldIdLst>
        </p14:section>
        <p14:section name="SUMMARY" id="{1A786151-6571-7943-BB42-664D14CC1A93}">
          <p14:sldIdLst>
            <p14:sldId id="455"/>
            <p14:sldId id="500"/>
            <p14:sldId id="482"/>
            <p14:sldId id="5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717391-CDC9-9FE7-FCB9-718E2FA923F2}" name="matt fox" initials="mf" userId="d2c3d87c2b33031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2757C"/>
    <a:srgbClr val="FA3C5E"/>
    <a:srgbClr val="8100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6"/>
    <p:restoredTop sz="84763"/>
  </p:normalViewPr>
  <p:slideViewPr>
    <p:cSldViewPr snapToGrid="0" snapToObjects="1">
      <p:cViewPr varScale="1">
        <p:scale>
          <a:sx n="98" d="100"/>
          <a:sy n="98" d="100"/>
        </p:scale>
        <p:origin x="944" y="192"/>
      </p:cViewPr>
      <p:guideLst/>
    </p:cSldViewPr>
  </p:slideViewPr>
  <p:notesTextViewPr>
    <p:cViewPr>
      <p:scale>
        <a:sx n="1" d="1"/>
        <a:sy n="1" d="1"/>
      </p:scale>
      <p:origin x="0" y="0"/>
    </p:cViewPr>
  </p:notesTextViewPr>
  <p:notesViewPr>
    <p:cSldViewPr snapToGrid="0" snapToObjects="1">
      <p:cViewPr varScale="1">
        <p:scale>
          <a:sx n="118" d="100"/>
          <a:sy n="118" d="100"/>
        </p:scale>
        <p:origin x="240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570CFD9-C915-6D47-96B3-917D6DA26B30}" type="datetimeFigureOut">
              <a:rPr lang="en-US" smtClean="0"/>
              <a:t>7/20/22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2E21CDF-28B0-FE43-A35E-128B39ECCF65}" type="slidenum">
              <a:rPr lang="en-US" smtClean="0"/>
              <a:t>‹#›</a:t>
            </a:fld>
            <a:endParaRPr lang="en-US"/>
          </a:p>
        </p:txBody>
      </p:sp>
    </p:spTree>
    <p:extLst>
      <p:ext uri="{BB962C8B-B14F-4D97-AF65-F5344CB8AC3E}">
        <p14:creationId xmlns:p14="http://schemas.microsoft.com/office/powerpoint/2010/main" val="382278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PRESENTING (1 MIN)</a:t>
            </a:r>
          </a:p>
          <a:p>
            <a:endParaRPr lang="en-US" dirty="0"/>
          </a:p>
          <a:p>
            <a:r>
              <a:rPr lang="en-US" dirty="0"/>
              <a:t>Introduce the workshop and presenter (if relevant)</a:t>
            </a:r>
          </a:p>
          <a:p>
            <a:endParaRPr lang="en-US" dirty="0"/>
          </a:p>
        </p:txBody>
      </p:sp>
      <p:sp>
        <p:nvSpPr>
          <p:cNvPr id="4" name="Slide Number Placeholder 3"/>
          <p:cNvSpPr>
            <a:spLocks noGrp="1"/>
          </p:cNvSpPr>
          <p:nvPr>
            <p:ph type="sldNum" sz="quarter" idx="5"/>
          </p:nvPr>
        </p:nvSpPr>
        <p:spPr/>
        <p:txBody>
          <a:bodyPr/>
          <a:lstStyle/>
          <a:p>
            <a:fld id="{F2E21CDF-28B0-FE43-A35E-128B39ECCF65}" type="slidenum">
              <a:rPr lang="en-US" smtClean="0"/>
              <a:t>3</a:t>
            </a:fld>
            <a:endParaRPr lang="en-US"/>
          </a:p>
        </p:txBody>
      </p:sp>
    </p:spTree>
    <p:extLst>
      <p:ext uri="{BB962C8B-B14F-4D97-AF65-F5344CB8AC3E}">
        <p14:creationId xmlns:p14="http://schemas.microsoft.com/office/powerpoint/2010/main" val="352075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(2 MINS)</a:t>
            </a:r>
          </a:p>
          <a:p>
            <a:endParaRPr lang="en-GB" dirty="0"/>
          </a:p>
          <a:p>
            <a:r>
              <a:rPr lang="en-GB" dirty="0"/>
              <a:t>Tallest on-shore turbines in the world are these new turbines in Germany.  They are 250m high = 90-storey building. </a:t>
            </a:r>
          </a:p>
          <a:p>
            <a:r>
              <a:rPr lang="en-GB" dirty="0"/>
              <a:t>The base alone = height of 12-storey building!  [This is used for storing water which is pumped up during the night when </a:t>
            </a:r>
            <a:r>
              <a:rPr lang="en-GB" dirty="0" err="1"/>
              <a:t>elec</a:t>
            </a:r>
            <a:r>
              <a:rPr lang="en-GB" dirty="0"/>
              <a:t> demand is low, and falls back through a water turbine when demand is extra-high, like a power booster.]</a:t>
            </a:r>
          </a:p>
          <a:p>
            <a:r>
              <a:rPr lang="en-GB" dirty="0"/>
              <a:t>Each turbine provides 4 megawatts of power (= 4 MW), each enough to power 2000 homes!  Recall top of tower = nacelle.</a:t>
            </a:r>
          </a:p>
        </p:txBody>
      </p:sp>
      <p:sp>
        <p:nvSpPr>
          <p:cNvPr id="4" name="Slide Number Placeholder 3"/>
          <p:cNvSpPr>
            <a:spLocks noGrp="1"/>
          </p:cNvSpPr>
          <p:nvPr>
            <p:ph type="sldNum" sz="quarter" idx="5"/>
          </p:nvPr>
        </p:nvSpPr>
        <p:spPr/>
        <p:txBody>
          <a:bodyPr/>
          <a:lstStyle/>
          <a:p>
            <a:fld id="{F2E21CDF-28B0-FE43-A35E-128B39ECCF65}" type="slidenum">
              <a:rPr lang="en-US" smtClean="0"/>
              <a:t>12</a:t>
            </a:fld>
            <a:endParaRPr lang="en-US"/>
          </a:p>
        </p:txBody>
      </p:sp>
    </p:spTree>
    <p:extLst>
      <p:ext uri="{BB962C8B-B14F-4D97-AF65-F5344CB8AC3E}">
        <p14:creationId xmlns:p14="http://schemas.microsoft.com/office/powerpoint/2010/main" val="346300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(1 MIN)</a:t>
            </a:r>
          </a:p>
          <a:p>
            <a:endParaRPr lang="en-GB" dirty="0"/>
          </a:p>
          <a:p>
            <a:r>
              <a:rPr lang="en-GB" dirty="0"/>
              <a:t>This is an ‘average’ size blade = 90 metres long!</a:t>
            </a:r>
          </a:p>
          <a:p>
            <a:r>
              <a:rPr lang="en-GB" dirty="0"/>
              <a:t>Question: what problems might this cause, apart from transporting them?  Could snap under own weight, so built as light and strong as possible</a:t>
            </a:r>
          </a:p>
        </p:txBody>
      </p:sp>
      <p:sp>
        <p:nvSpPr>
          <p:cNvPr id="4" name="Slide Number Placeholder 3"/>
          <p:cNvSpPr>
            <a:spLocks noGrp="1"/>
          </p:cNvSpPr>
          <p:nvPr>
            <p:ph type="sldNum" sz="quarter" idx="5"/>
          </p:nvPr>
        </p:nvSpPr>
        <p:spPr/>
        <p:txBody>
          <a:bodyPr/>
          <a:lstStyle/>
          <a:p>
            <a:fld id="{F2E21CDF-28B0-FE43-A35E-128B39ECCF65}" type="slidenum">
              <a:rPr lang="en-US" smtClean="0"/>
              <a:t>13</a:t>
            </a:fld>
            <a:endParaRPr lang="en-US"/>
          </a:p>
        </p:txBody>
      </p:sp>
    </p:spTree>
    <p:extLst>
      <p:ext uri="{BB962C8B-B14F-4D97-AF65-F5344CB8AC3E}">
        <p14:creationId xmlns:p14="http://schemas.microsoft.com/office/powerpoint/2010/main" val="127818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(1 MIN)</a:t>
            </a:r>
          </a:p>
          <a:p>
            <a:endParaRPr lang="en-GB" dirty="0"/>
          </a:p>
          <a:p>
            <a:r>
              <a:rPr lang="en-GB" dirty="0"/>
              <a:t>Recall the nacelle = the ‘housing’ at the top of the tower.  Engineer and technicians have to climb up (sometimes there is a lift) for maintenance, etc.</a:t>
            </a:r>
          </a:p>
          <a:p>
            <a:r>
              <a:rPr lang="en-GB" dirty="0"/>
              <a:t>Can you imagine how exciting it would be to have a job that involves going up there every day?....</a:t>
            </a:r>
          </a:p>
          <a:p>
            <a:r>
              <a:rPr lang="en-GB" dirty="0"/>
              <a:t>Let’s meet 2 people who do!</a:t>
            </a:r>
          </a:p>
        </p:txBody>
      </p:sp>
      <p:sp>
        <p:nvSpPr>
          <p:cNvPr id="4" name="Slide Number Placeholder 3"/>
          <p:cNvSpPr>
            <a:spLocks noGrp="1"/>
          </p:cNvSpPr>
          <p:nvPr>
            <p:ph type="sldNum" sz="quarter" idx="5"/>
          </p:nvPr>
        </p:nvSpPr>
        <p:spPr/>
        <p:txBody>
          <a:bodyPr/>
          <a:lstStyle/>
          <a:p>
            <a:fld id="{F2E21CDF-28B0-FE43-A35E-128B39ECCF65}" type="slidenum">
              <a:rPr lang="en-US" smtClean="0"/>
              <a:t>14</a:t>
            </a:fld>
            <a:endParaRPr lang="en-US"/>
          </a:p>
        </p:txBody>
      </p:sp>
    </p:spTree>
    <p:extLst>
      <p:ext uri="{BB962C8B-B14F-4D97-AF65-F5344CB8AC3E}">
        <p14:creationId xmlns:p14="http://schemas.microsoft.com/office/powerpoint/2010/main" val="2092401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PRESENTING (1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Careers inspiration – “People like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Job involves servicing the turbines, fault finding, replacing parts, risk assessments, emergency rescue drills, following/completing safety documentation, climbing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Career pathway: apprenticeship in mechanical and electrical engineering</a:t>
            </a:r>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15</a:t>
            </a:fld>
            <a:endParaRPr lang="en-US"/>
          </a:p>
        </p:txBody>
      </p:sp>
    </p:spTree>
    <p:extLst>
      <p:ext uri="{BB962C8B-B14F-4D97-AF65-F5344CB8AC3E}">
        <p14:creationId xmlns:p14="http://schemas.microsoft.com/office/powerpoint/2010/main" val="288919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PRESENTING (1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Careers inspiration – “People like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 analyse the performance of the wind farm to assess where the main issues are. I then plan projects to fix any issues where necessary, and then write the relevant risk assessments and method statements to complete the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Career pathway: </a:t>
            </a:r>
            <a:r>
              <a:rPr lang="en-GB" dirty="0"/>
              <a:t>Masters degree in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16</a:t>
            </a:fld>
            <a:endParaRPr lang="en-US"/>
          </a:p>
        </p:txBody>
      </p:sp>
    </p:spTree>
    <p:extLst>
      <p:ext uri="{BB962C8B-B14F-4D97-AF65-F5344CB8AC3E}">
        <p14:creationId xmlns:p14="http://schemas.microsoft.com/office/powerpoint/2010/main" val="239674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21CDF-28B0-FE43-A35E-128B39ECCF65}" type="slidenum">
              <a:rPr lang="en-US" smtClean="0"/>
              <a:t>17</a:t>
            </a:fld>
            <a:endParaRPr lang="en-US"/>
          </a:p>
        </p:txBody>
      </p:sp>
    </p:spTree>
    <p:extLst>
      <p:ext uri="{BB962C8B-B14F-4D97-AF65-F5344CB8AC3E}">
        <p14:creationId xmlns:p14="http://schemas.microsoft.com/office/powerpoint/2010/main" val="251420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slide if you do not have access to Bright Sparks kit]</a:t>
            </a:r>
          </a:p>
          <a:p>
            <a:endParaRPr lang="en-GB" dirty="0"/>
          </a:p>
          <a:p>
            <a:r>
              <a:rPr lang="en-GB" b="1" dirty="0"/>
              <a:t>DISCUSSION (3 MINS)</a:t>
            </a:r>
          </a:p>
          <a:p>
            <a:endParaRPr lang="en-GB" b="1" dirty="0"/>
          </a:p>
          <a:p>
            <a:r>
              <a:rPr lang="en-GB" b="0" dirty="0"/>
              <a:t>Ask the pupils to make a prediction, with reasons.  They should try to put them in rank order.</a:t>
            </a:r>
          </a:p>
          <a:p>
            <a:r>
              <a:rPr lang="en-GB" b="0" dirty="0"/>
              <a:t>Reasons might include number or area of blades, or shape (but not colour!).  You could ask them to record these predictions so they can check against outcomes.</a:t>
            </a:r>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18</a:t>
            </a:fld>
            <a:endParaRPr lang="en-US"/>
          </a:p>
        </p:txBody>
      </p:sp>
    </p:spTree>
    <p:extLst>
      <p:ext uri="{BB962C8B-B14F-4D97-AF65-F5344CB8AC3E}">
        <p14:creationId xmlns:p14="http://schemas.microsoft.com/office/powerpoint/2010/main" val="130443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of experiment – show this slide if you do not have access to the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yellow blades can be made to turn in both directions, clockwise and anticlockwise, by tilting the angle of the hairdryer.  This gives positive and negative voltages.]</a:t>
            </a:r>
          </a:p>
          <a:p>
            <a:endParaRPr lang="en-GB" dirty="0"/>
          </a:p>
          <a:p>
            <a:r>
              <a:rPr lang="en-GB" b="1" dirty="0"/>
              <a:t>PRESENTATION (2 MIN)</a:t>
            </a:r>
          </a:p>
          <a:p>
            <a:endParaRPr lang="en-GB" b="1" dirty="0"/>
          </a:p>
          <a:p>
            <a:r>
              <a:rPr lang="en-GB" dirty="0"/>
              <a:t>Was this what you predicted?  If not, why not?  Why are the blue blades so powerful?</a:t>
            </a:r>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19</a:t>
            </a:fld>
            <a:endParaRPr lang="en-US"/>
          </a:p>
        </p:txBody>
      </p:sp>
    </p:spTree>
    <p:extLst>
      <p:ext uri="{BB962C8B-B14F-4D97-AF65-F5344CB8AC3E}">
        <p14:creationId xmlns:p14="http://schemas.microsoft.com/office/powerpoint/2010/main" val="354631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OPTIONAL DESIGN-BUILD-TEST MAKING ACTIVITY (45 - 60 MINS) – USING COMMERCIALLY AVAILABLE KIT</a:t>
            </a:r>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20</a:t>
            </a:fld>
            <a:endParaRPr lang="en-US"/>
          </a:p>
        </p:txBody>
      </p:sp>
    </p:spTree>
    <p:extLst>
      <p:ext uri="{BB962C8B-B14F-4D97-AF65-F5344CB8AC3E}">
        <p14:creationId xmlns:p14="http://schemas.microsoft.com/office/powerpoint/2010/main" val="183871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TO ACTIVITY</a:t>
            </a:r>
          </a:p>
        </p:txBody>
      </p:sp>
      <p:sp>
        <p:nvSpPr>
          <p:cNvPr id="4" name="Slide Number Placeholder 3"/>
          <p:cNvSpPr>
            <a:spLocks noGrp="1"/>
          </p:cNvSpPr>
          <p:nvPr>
            <p:ph type="sldNum" sz="quarter" idx="5"/>
          </p:nvPr>
        </p:nvSpPr>
        <p:spPr/>
        <p:txBody>
          <a:bodyPr/>
          <a:lstStyle/>
          <a:p>
            <a:fld id="{F2E21CDF-28B0-FE43-A35E-128B39ECCF65}" type="slidenum">
              <a:rPr lang="en-US" smtClean="0"/>
              <a:t>21</a:t>
            </a:fld>
            <a:endParaRPr lang="en-US"/>
          </a:p>
        </p:txBody>
      </p:sp>
    </p:spTree>
    <p:extLst>
      <p:ext uri="{BB962C8B-B14F-4D97-AF65-F5344CB8AC3E}">
        <p14:creationId xmlns:p14="http://schemas.microsoft.com/office/powerpoint/2010/main" val="67671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THINK-PAIR-SHARE (3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a lot of energy!  Night-time photo of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have you used electricity for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PUPILS SHARE IDEAS – in pairs. If not sure, look around room?  Then share in plenary.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4</a:t>
            </a:fld>
            <a:endParaRPr lang="en-US"/>
          </a:p>
        </p:txBody>
      </p:sp>
    </p:spTree>
    <p:extLst>
      <p:ext uri="{BB962C8B-B14F-4D97-AF65-F5344CB8AC3E}">
        <p14:creationId xmlns:p14="http://schemas.microsoft.com/office/powerpoint/2010/main" val="3211319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a:t>
            </a:r>
            <a:r>
              <a:rPr lang="en-GB" baseline="30000" dirty="0"/>
              <a:t>st</a:t>
            </a:r>
            <a:r>
              <a:rPr lang="en-GB" dirty="0"/>
              <a:t> attempt: Too big &amp; floppy – didn’t even turn!</a:t>
            </a:r>
          </a:p>
        </p:txBody>
      </p:sp>
      <p:sp>
        <p:nvSpPr>
          <p:cNvPr id="4" name="Slide Number Placeholder 3"/>
          <p:cNvSpPr>
            <a:spLocks noGrp="1"/>
          </p:cNvSpPr>
          <p:nvPr>
            <p:ph type="sldNum" sz="quarter" idx="5"/>
          </p:nvPr>
        </p:nvSpPr>
        <p:spPr/>
        <p:txBody>
          <a:bodyPr/>
          <a:lstStyle/>
          <a:p>
            <a:fld id="{F2E21CDF-28B0-FE43-A35E-128B39ECCF65}" type="slidenum">
              <a:rPr lang="en-US" smtClean="0"/>
              <a:t>22</a:t>
            </a:fld>
            <a:endParaRPr lang="en-US"/>
          </a:p>
        </p:txBody>
      </p:sp>
    </p:spTree>
    <p:extLst>
      <p:ext uri="{BB962C8B-B14F-4D97-AF65-F5344CB8AC3E}">
        <p14:creationId xmlns:p14="http://schemas.microsoft.com/office/powerpoint/2010/main" val="7662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r>
              <a:rPr lang="en-GB" baseline="30000" dirty="0"/>
              <a:t>nd</a:t>
            </a:r>
            <a:r>
              <a:rPr lang="en-GB" dirty="0"/>
              <a:t> attempt: Lighter but not much rotation</a:t>
            </a:r>
          </a:p>
        </p:txBody>
      </p:sp>
      <p:sp>
        <p:nvSpPr>
          <p:cNvPr id="4" name="Slide Number Placeholder 3"/>
          <p:cNvSpPr>
            <a:spLocks noGrp="1"/>
          </p:cNvSpPr>
          <p:nvPr>
            <p:ph type="sldNum" sz="quarter" idx="5"/>
          </p:nvPr>
        </p:nvSpPr>
        <p:spPr/>
        <p:txBody>
          <a:bodyPr/>
          <a:lstStyle/>
          <a:p>
            <a:fld id="{F2E21CDF-28B0-FE43-A35E-128B39ECCF65}" type="slidenum">
              <a:rPr lang="en-US" smtClean="0"/>
              <a:t>23</a:t>
            </a:fld>
            <a:endParaRPr lang="en-US"/>
          </a:p>
        </p:txBody>
      </p:sp>
    </p:spTree>
    <p:extLst>
      <p:ext uri="{BB962C8B-B14F-4D97-AF65-F5344CB8AC3E}">
        <p14:creationId xmlns:p14="http://schemas.microsoft.com/office/powerpoint/2010/main" val="366480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a:t>
            </a:r>
            <a:r>
              <a:rPr lang="en-GB" baseline="30000" dirty="0"/>
              <a:t>rd</a:t>
            </a:r>
            <a:r>
              <a:rPr lang="en-GB" dirty="0"/>
              <a:t> attempt – new material, from plastic water bottle – not good for planet! But very effective.  A bit floppy – could do with being strengthened maybe with pipe cleaner?</a:t>
            </a:r>
          </a:p>
        </p:txBody>
      </p:sp>
      <p:sp>
        <p:nvSpPr>
          <p:cNvPr id="4" name="Slide Number Placeholder 3"/>
          <p:cNvSpPr>
            <a:spLocks noGrp="1"/>
          </p:cNvSpPr>
          <p:nvPr>
            <p:ph type="sldNum" sz="quarter" idx="5"/>
          </p:nvPr>
        </p:nvSpPr>
        <p:spPr/>
        <p:txBody>
          <a:bodyPr/>
          <a:lstStyle/>
          <a:p>
            <a:fld id="{F2E21CDF-28B0-FE43-A35E-128B39ECCF65}" type="slidenum">
              <a:rPr lang="en-US" smtClean="0"/>
              <a:t>24</a:t>
            </a:fld>
            <a:endParaRPr lang="en-US"/>
          </a:p>
        </p:txBody>
      </p:sp>
    </p:spTree>
    <p:extLst>
      <p:ext uri="{BB962C8B-B14F-4D97-AF65-F5344CB8AC3E}">
        <p14:creationId xmlns:p14="http://schemas.microsoft.com/office/powerpoint/2010/main" val="2197980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(3 MINS)</a:t>
            </a:r>
          </a:p>
          <a:p>
            <a:r>
              <a:rPr lang="en-GB" b="0" dirty="0"/>
              <a:t>Emphasise the importance of testing the design and improving on it then testing again – this is what engineers do!  Also, working together and bringing their own ideas to make a better design.</a:t>
            </a:r>
          </a:p>
          <a:p>
            <a:r>
              <a:rPr lang="en-GB" b="0" dirty="0"/>
              <a:t>Encourage pupils to think about what they will share with people at home – an opportunity for oracy, improving science capital and home-school engagement.</a:t>
            </a:r>
          </a:p>
        </p:txBody>
      </p:sp>
      <p:sp>
        <p:nvSpPr>
          <p:cNvPr id="4" name="Slide Number Placeholder 3"/>
          <p:cNvSpPr>
            <a:spLocks noGrp="1"/>
          </p:cNvSpPr>
          <p:nvPr>
            <p:ph type="sldNum" sz="quarter" idx="5"/>
          </p:nvPr>
        </p:nvSpPr>
        <p:spPr/>
        <p:txBody>
          <a:bodyPr/>
          <a:lstStyle/>
          <a:p>
            <a:fld id="{F2E21CDF-28B0-FE43-A35E-128B39ECCF65}" type="slidenum">
              <a:rPr lang="en-US" smtClean="0"/>
              <a:t>25</a:t>
            </a:fld>
            <a:endParaRPr lang="en-US"/>
          </a:p>
        </p:txBody>
      </p:sp>
    </p:spTree>
    <p:extLst>
      <p:ext uri="{BB962C8B-B14F-4D97-AF65-F5344CB8AC3E}">
        <p14:creationId xmlns:p14="http://schemas.microsoft.com/office/powerpoint/2010/main" val="3008911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DESIGN-BUILD-TEST MAKING ACTIVITY (45 - 60 MINS) – USING DIY KIT</a:t>
            </a:r>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26</a:t>
            </a:fld>
            <a:endParaRPr lang="en-US"/>
          </a:p>
        </p:txBody>
      </p:sp>
    </p:spTree>
    <p:extLst>
      <p:ext uri="{BB962C8B-B14F-4D97-AF65-F5344CB8AC3E}">
        <p14:creationId xmlns:p14="http://schemas.microsoft.com/office/powerpoint/2010/main" val="38455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&amp; DISCUSSION (2-4 MINS)</a:t>
            </a:r>
          </a:p>
          <a:p>
            <a:endParaRPr lang="en-GB" dirty="0"/>
          </a:p>
          <a:p>
            <a:r>
              <a:rPr lang="en-GB" dirty="0"/>
              <a:t>Show how to make a basic wind turbine with lolly sticks, pencil, blue tack and pin as shown.  Then explain to pupils that they can stick materials onto lolly sticks to improve the design.  Discuss – how to measure improvement?  See previous slide for ideas.</a:t>
            </a:r>
          </a:p>
        </p:txBody>
      </p:sp>
      <p:sp>
        <p:nvSpPr>
          <p:cNvPr id="4" name="Slide Number Placeholder 3"/>
          <p:cNvSpPr>
            <a:spLocks noGrp="1"/>
          </p:cNvSpPr>
          <p:nvPr>
            <p:ph type="sldNum" sz="quarter" idx="5"/>
          </p:nvPr>
        </p:nvSpPr>
        <p:spPr/>
        <p:txBody>
          <a:bodyPr/>
          <a:lstStyle/>
          <a:p>
            <a:fld id="{F2E21CDF-28B0-FE43-A35E-128B39ECCF65}" type="slidenum">
              <a:rPr lang="en-US" smtClean="0"/>
              <a:t>27</a:t>
            </a:fld>
            <a:endParaRPr lang="en-US"/>
          </a:p>
        </p:txBody>
      </p:sp>
    </p:spTree>
    <p:extLst>
      <p:ext uri="{BB962C8B-B14F-4D97-AF65-F5344CB8AC3E}">
        <p14:creationId xmlns:p14="http://schemas.microsoft.com/office/powerpoint/2010/main" val="2048309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a:t>
            </a:r>
            <a:r>
              <a:rPr lang="en-GB" baseline="30000" dirty="0"/>
              <a:t>st</a:t>
            </a:r>
            <a:r>
              <a:rPr lang="en-GB" dirty="0"/>
              <a:t> attempt: Too big &amp; floppy – didn’t even turn!</a:t>
            </a:r>
          </a:p>
        </p:txBody>
      </p:sp>
      <p:sp>
        <p:nvSpPr>
          <p:cNvPr id="4" name="Slide Number Placeholder 3"/>
          <p:cNvSpPr>
            <a:spLocks noGrp="1"/>
          </p:cNvSpPr>
          <p:nvPr>
            <p:ph type="sldNum" sz="quarter" idx="5"/>
          </p:nvPr>
        </p:nvSpPr>
        <p:spPr/>
        <p:txBody>
          <a:bodyPr/>
          <a:lstStyle/>
          <a:p>
            <a:fld id="{F2E21CDF-28B0-FE43-A35E-128B39ECCF65}" type="slidenum">
              <a:rPr lang="en-US" smtClean="0"/>
              <a:t>28</a:t>
            </a:fld>
            <a:endParaRPr lang="en-US"/>
          </a:p>
        </p:txBody>
      </p:sp>
    </p:spTree>
    <p:extLst>
      <p:ext uri="{BB962C8B-B14F-4D97-AF65-F5344CB8AC3E}">
        <p14:creationId xmlns:p14="http://schemas.microsoft.com/office/powerpoint/2010/main" val="2889014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r>
              <a:rPr lang="en-GB" baseline="30000" dirty="0"/>
              <a:t>nd</a:t>
            </a:r>
            <a:r>
              <a:rPr lang="en-GB" dirty="0"/>
              <a:t> attempt: Lighter but not much rotation</a:t>
            </a:r>
          </a:p>
        </p:txBody>
      </p:sp>
      <p:sp>
        <p:nvSpPr>
          <p:cNvPr id="4" name="Slide Number Placeholder 3"/>
          <p:cNvSpPr>
            <a:spLocks noGrp="1"/>
          </p:cNvSpPr>
          <p:nvPr>
            <p:ph type="sldNum" sz="quarter" idx="5"/>
          </p:nvPr>
        </p:nvSpPr>
        <p:spPr/>
        <p:txBody>
          <a:bodyPr/>
          <a:lstStyle/>
          <a:p>
            <a:fld id="{F2E21CDF-28B0-FE43-A35E-128B39ECCF65}" type="slidenum">
              <a:rPr lang="en-US" smtClean="0"/>
              <a:t>29</a:t>
            </a:fld>
            <a:endParaRPr lang="en-US"/>
          </a:p>
        </p:txBody>
      </p:sp>
    </p:spTree>
    <p:extLst>
      <p:ext uri="{BB962C8B-B14F-4D97-AF65-F5344CB8AC3E}">
        <p14:creationId xmlns:p14="http://schemas.microsoft.com/office/powerpoint/2010/main" val="1941522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a:t>
            </a:r>
            <a:r>
              <a:rPr lang="en-GB" baseline="30000" dirty="0"/>
              <a:t>rd</a:t>
            </a:r>
            <a:r>
              <a:rPr lang="en-GB" dirty="0"/>
              <a:t> attempt – new material, from plastic water bottle – not good for planet! But very effective.  A bit floppy – could do with being strengthened maybe with pipe cleaner?</a:t>
            </a:r>
          </a:p>
        </p:txBody>
      </p:sp>
      <p:sp>
        <p:nvSpPr>
          <p:cNvPr id="4" name="Slide Number Placeholder 3"/>
          <p:cNvSpPr>
            <a:spLocks noGrp="1"/>
          </p:cNvSpPr>
          <p:nvPr>
            <p:ph type="sldNum" sz="quarter" idx="5"/>
          </p:nvPr>
        </p:nvSpPr>
        <p:spPr/>
        <p:txBody>
          <a:bodyPr/>
          <a:lstStyle/>
          <a:p>
            <a:fld id="{F2E21CDF-28B0-FE43-A35E-128B39ECCF65}" type="slidenum">
              <a:rPr lang="en-US" smtClean="0"/>
              <a:t>30</a:t>
            </a:fld>
            <a:endParaRPr lang="en-US"/>
          </a:p>
        </p:txBody>
      </p:sp>
    </p:spTree>
    <p:extLst>
      <p:ext uri="{BB962C8B-B14F-4D97-AF65-F5344CB8AC3E}">
        <p14:creationId xmlns:p14="http://schemas.microsoft.com/office/powerpoint/2010/main" val="4144885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(3 MINS)</a:t>
            </a:r>
          </a:p>
          <a:p>
            <a:endParaRPr lang="en-GB" b="1" dirty="0"/>
          </a:p>
          <a:p>
            <a:r>
              <a:rPr lang="en-GB" b="0" dirty="0"/>
              <a:t>Emphasise the importance of testing the design and improving on it then testing again – this is what engineers do!  Also, working together and bringing their own ideas to make a better design.</a:t>
            </a:r>
          </a:p>
          <a:p>
            <a:r>
              <a:rPr lang="en-GB" b="0" dirty="0"/>
              <a:t>Encourage pupils to think about what they will share with people at home – an opportunity for oracy, improving science capital and home-school engagement.</a:t>
            </a:r>
          </a:p>
        </p:txBody>
      </p:sp>
      <p:sp>
        <p:nvSpPr>
          <p:cNvPr id="4" name="Slide Number Placeholder 3"/>
          <p:cNvSpPr>
            <a:spLocks noGrp="1"/>
          </p:cNvSpPr>
          <p:nvPr>
            <p:ph type="sldNum" sz="quarter" idx="5"/>
          </p:nvPr>
        </p:nvSpPr>
        <p:spPr/>
        <p:txBody>
          <a:bodyPr/>
          <a:lstStyle/>
          <a:p>
            <a:fld id="{F2E21CDF-28B0-FE43-A35E-128B39ECCF65}" type="slidenum">
              <a:rPr lang="en-US" smtClean="0"/>
              <a:t>31</a:t>
            </a:fld>
            <a:endParaRPr lang="en-US"/>
          </a:p>
        </p:txBody>
      </p:sp>
    </p:spTree>
    <p:extLst>
      <p:ext uri="{BB962C8B-B14F-4D97-AF65-F5344CB8AC3E}">
        <p14:creationId xmlns:p14="http://schemas.microsoft.com/office/powerpoint/2010/main" val="188252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Q&amp;A (3 MINS)</a:t>
            </a:r>
          </a:p>
          <a:p>
            <a:endParaRPr lang="en-US" b="1" dirty="0"/>
          </a:p>
          <a:p>
            <a:r>
              <a:rPr lang="en-US" dirty="0"/>
              <a:t>Doughnut pie chart shows example of resources used in UK to generate electricity.</a:t>
            </a:r>
          </a:p>
          <a:p>
            <a:r>
              <a:rPr lang="en-US" dirty="0"/>
              <a:t>Questions:</a:t>
            </a:r>
          </a:p>
          <a:p>
            <a:r>
              <a:rPr lang="en-US" dirty="0"/>
              <a:t>Which resource was used to generate the most electricity?</a:t>
            </a:r>
          </a:p>
          <a:p>
            <a:r>
              <a:rPr lang="en-US" dirty="0"/>
              <a:t>Why are hydro, solar, biomass and wind called “renewable”?</a:t>
            </a:r>
          </a:p>
          <a:p>
            <a:r>
              <a:rPr lang="en-US" dirty="0"/>
              <a:t>Why are coal and gas called fossil fuels?</a:t>
            </a:r>
          </a:p>
          <a:p>
            <a:endParaRPr lang="en-US" dirty="0"/>
          </a:p>
          <a:p>
            <a:r>
              <a:rPr lang="en-US" dirty="0"/>
              <a:t>Teachers: you might like to refer to this BBC page for more information on energy resources: https://</a:t>
            </a:r>
            <a:r>
              <a:rPr lang="en-US" dirty="0" err="1"/>
              <a:t>www.bbc.co.uk</a:t>
            </a:r>
            <a:r>
              <a:rPr lang="en-US" dirty="0"/>
              <a:t>/bitesize/topics/zc3g87h/articles/zdycr2p</a:t>
            </a:r>
          </a:p>
          <a:p>
            <a:r>
              <a:rPr lang="en-US" dirty="0"/>
              <a:t>Be aware that biomass takes many different forms (e.g. bio-ethanol, methane from rotting waste) and can be considered non-renewable.</a:t>
            </a:r>
          </a:p>
        </p:txBody>
      </p:sp>
      <p:sp>
        <p:nvSpPr>
          <p:cNvPr id="4" name="Slide Number Placeholder 3"/>
          <p:cNvSpPr>
            <a:spLocks noGrp="1"/>
          </p:cNvSpPr>
          <p:nvPr>
            <p:ph type="sldNum" sz="quarter" idx="5"/>
          </p:nvPr>
        </p:nvSpPr>
        <p:spPr/>
        <p:txBody>
          <a:bodyPr/>
          <a:lstStyle/>
          <a:p>
            <a:fld id="{F2E21CDF-28B0-FE43-A35E-128B39ECCF65}" type="slidenum">
              <a:rPr lang="en-US" smtClean="0"/>
              <a:t>5</a:t>
            </a:fld>
            <a:endParaRPr lang="en-US"/>
          </a:p>
        </p:txBody>
      </p:sp>
    </p:spTree>
    <p:extLst>
      <p:ext uri="{BB962C8B-B14F-4D97-AF65-F5344CB8AC3E}">
        <p14:creationId xmlns:p14="http://schemas.microsoft.com/office/powerpoint/2010/main" val="2460408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(2 MINS)</a:t>
            </a:r>
          </a:p>
          <a:p>
            <a:endParaRPr lang="en-GB" dirty="0"/>
          </a:p>
          <a:p>
            <a:r>
              <a:rPr lang="en-GB" dirty="0"/>
              <a:t>It’s important to be able to measure wind speed!  We use an anemometer to measure this – digital/cup varieties (look out for the cup variety in your neighbourhood on roofs)</a:t>
            </a:r>
          </a:p>
          <a:p>
            <a:r>
              <a:rPr lang="en-GB" dirty="0"/>
              <a:t>Measured in miles per hour or metres per second or using Beaufort Scale (developed in the 1800s)</a:t>
            </a:r>
          </a:p>
          <a:p>
            <a:r>
              <a:rPr lang="en-GB" dirty="0"/>
              <a:t>Less that 5 m/s too low to turn turbine.</a:t>
            </a:r>
          </a:p>
          <a:p>
            <a:r>
              <a:rPr lang="en-GB" dirty="0"/>
              <a:t>So, where are good places to put wind turbines?</a:t>
            </a:r>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32</a:t>
            </a:fld>
            <a:endParaRPr lang="en-US"/>
          </a:p>
        </p:txBody>
      </p:sp>
    </p:spTree>
    <p:extLst>
      <p:ext uri="{BB962C8B-B14F-4D97-AF65-F5344CB8AC3E}">
        <p14:creationId xmlns:p14="http://schemas.microsoft.com/office/powerpoint/2010/main" val="1776393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PRESENTING (1 MIN)</a:t>
            </a:r>
          </a:p>
          <a:p>
            <a:endParaRPr lang="en-GB" dirty="0"/>
          </a:p>
          <a:p>
            <a:r>
              <a:rPr lang="en-GB" dirty="0"/>
              <a:t>Where?  Where it is windy!  And preferably wind blowing in a predictable direction (‘prevailing’), e.g. on a hill, at sea.  Also in valley – the sides of valley funnel the wind.</a:t>
            </a:r>
          </a:p>
        </p:txBody>
      </p:sp>
      <p:sp>
        <p:nvSpPr>
          <p:cNvPr id="4" name="Slide Number Placeholder 3"/>
          <p:cNvSpPr>
            <a:spLocks noGrp="1"/>
          </p:cNvSpPr>
          <p:nvPr>
            <p:ph type="sldNum" sz="quarter" idx="5"/>
          </p:nvPr>
        </p:nvSpPr>
        <p:spPr/>
        <p:txBody>
          <a:bodyPr/>
          <a:lstStyle/>
          <a:p>
            <a:fld id="{F2E21CDF-28B0-FE43-A35E-128B39ECCF65}" type="slidenum">
              <a:rPr lang="en-US" smtClean="0"/>
              <a:t>33</a:t>
            </a:fld>
            <a:endParaRPr lang="en-US"/>
          </a:p>
        </p:txBody>
      </p:sp>
    </p:spTree>
    <p:extLst>
      <p:ext uri="{BB962C8B-B14F-4D97-AF65-F5344CB8AC3E}">
        <p14:creationId xmlns:p14="http://schemas.microsoft.com/office/powerpoint/2010/main" val="3850224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PRESENTING (2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more wind you can generate more power – up to a point.  Needs some wind to overcome friction of rotors (&gt; 5 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over about 25 m/s it’s too dangerous: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blade might break/tower might topple/generator might overheat and catch fire.</a:t>
            </a:r>
          </a:p>
          <a:p>
            <a:endParaRPr lang="en-GB" dirty="0"/>
          </a:p>
          <a:p>
            <a:r>
              <a:rPr lang="en-GB" dirty="0"/>
              <a:t>But turbines are designed to be stopped by brakes if wind too high (even a gust)</a:t>
            </a:r>
          </a:p>
          <a:p>
            <a:r>
              <a:rPr lang="en-GB" dirty="0"/>
              <a:t>Sometimes turbines stop because there’s already too much renewable power going into the National Grid.</a:t>
            </a:r>
          </a:p>
        </p:txBody>
      </p:sp>
      <p:sp>
        <p:nvSpPr>
          <p:cNvPr id="4" name="Slide Number Placeholder 3"/>
          <p:cNvSpPr>
            <a:spLocks noGrp="1"/>
          </p:cNvSpPr>
          <p:nvPr>
            <p:ph type="sldNum" sz="quarter" idx="5"/>
          </p:nvPr>
        </p:nvSpPr>
        <p:spPr/>
        <p:txBody>
          <a:bodyPr/>
          <a:lstStyle/>
          <a:p>
            <a:fld id="{F2E21CDF-28B0-FE43-A35E-128B39ECCF65}" type="slidenum">
              <a:rPr lang="en-US" smtClean="0"/>
              <a:t>34</a:t>
            </a:fld>
            <a:endParaRPr lang="en-US"/>
          </a:p>
        </p:txBody>
      </p:sp>
    </p:spTree>
    <p:extLst>
      <p:ext uri="{BB962C8B-B14F-4D97-AF65-F5344CB8AC3E}">
        <p14:creationId xmlns:p14="http://schemas.microsoft.com/office/powerpoint/2010/main" val="3315925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www.ijera.com</a:t>
            </a:r>
            <a:br>
              <a:rPr lang="en-GB" sz="1200" kern="1200" dirty="0">
                <a:solidFill>
                  <a:schemeClr val="tx1"/>
                </a:solidFill>
                <a:effectLst/>
                <a:latin typeface="+mn-lt"/>
                <a:ea typeface="+mn-ea"/>
                <a:cs typeface="+mn-cs"/>
              </a:rPr>
            </a:br>
            <a:endParaRPr lang="en-GB" dirty="0"/>
          </a:p>
          <a:p>
            <a:r>
              <a:rPr lang="en-GB" b="1" dirty="0"/>
              <a:t>PRESENTING (3 MINS)</a:t>
            </a:r>
          </a:p>
          <a:p>
            <a:endParaRPr lang="en-GB" dirty="0"/>
          </a:p>
          <a:p>
            <a:r>
              <a:rPr lang="en-GB" dirty="0"/>
              <a:t>4 new experimental designs:</a:t>
            </a:r>
          </a:p>
          <a:p>
            <a:r>
              <a:rPr lang="en-GB" dirty="0"/>
              <a:t>Serrated blades, based on humpback whales – increase power x 20%</a:t>
            </a:r>
          </a:p>
          <a:p>
            <a:r>
              <a:rPr lang="en-GB" dirty="0" err="1"/>
              <a:t>Windspire</a:t>
            </a:r>
            <a:r>
              <a:rPr lang="en-GB" dirty="0"/>
              <a:t> – quieter &amp; works in any wind direction – ideal for urban environments</a:t>
            </a:r>
          </a:p>
          <a:p>
            <a:r>
              <a:rPr lang="en-GB" dirty="0"/>
              <a:t>Sky serpent – lots of rotors in a long line</a:t>
            </a:r>
          </a:p>
          <a:p>
            <a:r>
              <a:rPr lang="en-GB" dirty="0"/>
              <a:t>Air rotor system – tethered helium balloon rotates</a:t>
            </a:r>
          </a:p>
          <a:p>
            <a:endParaRPr lang="en-GB" dirty="0"/>
          </a:p>
          <a:p>
            <a:r>
              <a:rPr lang="en-GB" dirty="0"/>
              <a:t>Another innovation is reported here – wind turbines on lampposts help power the street lights: https://</a:t>
            </a:r>
            <a:r>
              <a:rPr lang="en-GB" dirty="0" err="1"/>
              <a:t>www.bbc.co.uk</a:t>
            </a:r>
            <a:r>
              <a:rPr lang="en-GB" dirty="0"/>
              <a:t>/news/uk-england-shropshire-61337814</a:t>
            </a:r>
          </a:p>
          <a:p>
            <a:endParaRPr lang="en-GB" dirty="0"/>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35</a:t>
            </a:fld>
            <a:endParaRPr lang="en-US"/>
          </a:p>
        </p:txBody>
      </p:sp>
    </p:spTree>
    <p:extLst>
      <p:ext uri="{BB962C8B-B14F-4D97-AF65-F5344CB8AC3E}">
        <p14:creationId xmlns:p14="http://schemas.microsoft.com/office/powerpoint/2010/main" val="1115705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PRESENTING (1 MIN)</a:t>
            </a:r>
          </a:p>
          <a:p>
            <a:endParaRPr lang="en-US" dirty="0"/>
          </a:p>
          <a:p>
            <a:r>
              <a:rPr lang="en-US" dirty="0"/>
              <a:t>Possible follow-up activity</a:t>
            </a:r>
          </a:p>
        </p:txBody>
      </p:sp>
      <p:sp>
        <p:nvSpPr>
          <p:cNvPr id="4" name="Slide Number Placeholder 3"/>
          <p:cNvSpPr>
            <a:spLocks noGrp="1"/>
          </p:cNvSpPr>
          <p:nvPr>
            <p:ph type="sldNum" sz="quarter" idx="5"/>
          </p:nvPr>
        </p:nvSpPr>
        <p:spPr/>
        <p:txBody>
          <a:bodyPr/>
          <a:lstStyle/>
          <a:p>
            <a:fld id="{F2E21CDF-28B0-FE43-A35E-128B39ECCF65}" type="slidenum">
              <a:rPr lang="en-US" smtClean="0"/>
              <a:t>36</a:t>
            </a:fld>
            <a:endParaRPr lang="en-US"/>
          </a:p>
        </p:txBody>
      </p:sp>
    </p:spTree>
    <p:extLst>
      <p:ext uri="{BB962C8B-B14F-4D97-AF65-F5344CB8AC3E}">
        <p14:creationId xmlns:p14="http://schemas.microsoft.com/office/powerpoint/2010/main" val="367432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KS2</a:t>
            </a:r>
          </a:p>
        </p:txBody>
      </p:sp>
      <p:sp>
        <p:nvSpPr>
          <p:cNvPr id="4" name="Slide Number Placeholder 3"/>
          <p:cNvSpPr>
            <a:spLocks noGrp="1"/>
          </p:cNvSpPr>
          <p:nvPr>
            <p:ph type="sldNum" sz="quarter" idx="5"/>
          </p:nvPr>
        </p:nvSpPr>
        <p:spPr/>
        <p:txBody>
          <a:bodyPr/>
          <a:lstStyle/>
          <a:p>
            <a:fld id="{F2E21CDF-28B0-FE43-A35E-128B39ECCF65}" type="slidenum">
              <a:rPr lang="en-US" smtClean="0"/>
              <a:t>40</a:t>
            </a:fld>
            <a:endParaRPr lang="en-US"/>
          </a:p>
        </p:txBody>
      </p:sp>
    </p:spTree>
    <p:extLst>
      <p:ext uri="{BB962C8B-B14F-4D97-AF65-F5344CB8AC3E}">
        <p14:creationId xmlns:p14="http://schemas.microsoft.com/office/powerpoint/2010/main" val="2653174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(1 MIN)</a:t>
            </a:r>
          </a:p>
          <a:p>
            <a:endParaRPr lang="en-GB" dirty="0"/>
          </a:p>
          <a:p>
            <a:r>
              <a:rPr lang="en-GB" dirty="0"/>
              <a:t>These could be collated on the board or a flip chart through the workshop.</a:t>
            </a:r>
          </a:p>
        </p:txBody>
      </p:sp>
      <p:sp>
        <p:nvSpPr>
          <p:cNvPr id="4" name="Slide Number Placeholder 3"/>
          <p:cNvSpPr>
            <a:spLocks noGrp="1"/>
          </p:cNvSpPr>
          <p:nvPr>
            <p:ph type="sldNum" sz="quarter" idx="5"/>
          </p:nvPr>
        </p:nvSpPr>
        <p:spPr/>
        <p:txBody>
          <a:bodyPr/>
          <a:lstStyle/>
          <a:p>
            <a:fld id="{F2E21CDF-28B0-FE43-A35E-128B39ECCF65}" type="slidenum">
              <a:rPr lang="en-US" smtClean="0"/>
              <a:t>41</a:t>
            </a:fld>
            <a:endParaRPr lang="en-US"/>
          </a:p>
        </p:txBody>
      </p:sp>
    </p:spTree>
    <p:extLst>
      <p:ext uri="{BB962C8B-B14F-4D97-AF65-F5344CB8AC3E}">
        <p14:creationId xmlns:p14="http://schemas.microsoft.com/office/powerpoint/2010/main" val="387305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DISCUSSION (1 MIN) - ADAPT AS NEEDED</a:t>
            </a:r>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42</a:t>
            </a:fld>
            <a:endParaRPr lang="en-US"/>
          </a:p>
        </p:txBody>
      </p:sp>
    </p:spTree>
    <p:extLst>
      <p:ext uri="{BB962C8B-B14F-4D97-AF65-F5344CB8AC3E}">
        <p14:creationId xmlns:p14="http://schemas.microsoft.com/office/powerpoint/2010/main" val="448036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PRESENTING (1 MIN) - OPTIONAL</a:t>
            </a:r>
          </a:p>
          <a:p>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43</a:t>
            </a:fld>
            <a:endParaRPr lang="en-US"/>
          </a:p>
        </p:txBody>
      </p:sp>
    </p:spTree>
    <p:extLst>
      <p:ext uri="{BB962C8B-B14F-4D97-AF65-F5344CB8AC3E}">
        <p14:creationId xmlns:p14="http://schemas.microsoft.com/office/powerpoint/2010/main" val="398254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Optional careers follow-up </a:t>
            </a:r>
            <a:endParaRPr lang="en-GB" dirty="0"/>
          </a:p>
        </p:txBody>
      </p:sp>
      <p:sp>
        <p:nvSpPr>
          <p:cNvPr id="4" name="Slide Number Placeholder 3"/>
          <p:cNvSpPr>
            <a:spLocks noGrp="1"/>
          </p:cNvSpPr>
          <p:nvPr>
            <p:ph type="sldNum" sz="quarter" idx="5"/>
          </p:nvPr>
        </p:nvSpPr>
        <p:spPr/>
        <p:txBody>
          <a:bodyPr/>
          <a:lstStyle/>
          <a:p>
            <a:fld id="{F2E21CDF-28B0-FE43-A35E-128B39ECCF65}" type="slidenum">
              <a:rPr lang="en-US" smtClean="0"/>
              <a:t>44</a:t>
            </a:fld>
            <a:endParaRPr lang="en-US"/>
          </a:p>
        </p:txBody>
      </p:sp>
    </p:spTree>
    <p:extLst>
      <p:ext uri="{BB962C8B-B14F-4D97-AF65-F5344CB8AC3E}">
        <p14:creationId xmlns:p14="http://schemas.microsoft.com/office/powerpoint/2010/main" val="141560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(1 MIN)</a:t>
            </a:r>
          </a:p>
          <a:p>
            <a:endParaRPr lang="en-GB" dirty="0"/>
          </a:p>
          <a:p>
            <a:r>
              <a:rPr lang="en-GB" dirty="0"/>
              <a:t>Fossil fuels – Refer to Y3 study of rock cycle – take millions of years to form (hence ‘fossil’) – coal, oil, gas.  Have to be mined or drilled for.</a:t>
            </a:r>
          </a:p>
          <a:p>
            <a:r>
              <a:rPr lang="en-GB" dirty="0"/>
              <a:t>When these are burned to generate electricity - releases greenhouse gases which leads to global warming (and other problems) – changing our weather &amp; causing polar ice to melt.</a:t>
            </a:r>
          </a:p>
        </p:txBody>
      </p:sp>
      <p:sp>
        <p:nvSpPr>
          <p:cNvPr id="4" name="Slide Number Placeholder 3"/>
          <p:cNvSpPr>
            <a:spLocks noGrp="1"/>
          </p:cNvSpPr>
          <p:nvPr>
            <p:ph type="sldNum" sz="quarter" idx="5"/>
          </p:nvPr>
        </p:nvSpPr>
        <p:spPr/>
        <p:txBody>
          <a:bodyPr/>
          <a:lstStyle/>
          <a:p>
            <a:fld id="{F2E21CDF-28B0-FE43-A35E-128B39ECCF65}" type="slidenum">
              <a:rPr lang="en-US" smtClean="0"/>
              <a:t>6</a:t>
            </a:fld>
            <a:endParaRPr lang="en-US"/>
          </a:p>
        </p:txBody>
      </p:sp>
    </p:spTree>
    <p:extLst>
      <p:ext uri="{BB962C8B-B14F-4D97-AF65-F5344CB8AC3E}">
        <p14:creationId xmlns:p14="http://schemas.microsoft.com/office/powerpoint/2010/main" val="271501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(2 MINS)</a:t>
            </a:r>
          </a:p>
          <a:p>
            <a:endParaRPr lang="en-GB" b="1" dirty="0"/>
          </a:p>
          <a:p>
            <a:r>
              <a:rPr lang="en-GB" dirty="0"/>
              <a:t>Wind power not new!</a:t>
            </a:r>
          </a:p>
          <a:p>
            <a:r>
              <a:rPr lang="en-GB" dirty="0"/>
              <a:t>Old fashioned windmills used for 1000s of years to grind corn to make flour.</a:t>
            </a:r>
          </a:p>
          <a:p>
            <a:r>
              <a:rPr lang="en-GB" dirty="0"/>
              <a:t>Lower pictures – modern wind turbines use wind to turn turbines to generate electricity. Once built, a wind turbine has no emissions and no fuel costs – the wind is free!  These are vertical axis turbines – pupils can put left finger horizontally and rotate other hand around it top demonstrate.</a:t>
            </a:r>
          </a:p>
          <a:p>
            <a:endParaRPr lang="en-GB" dirty="0"/>
          </a:p>
          <a:p>
            <a:r>
              <a:rPr lang="en-GB" b="1" dirty="0"/>
              <a:t>QUESTION: </a:t>
            </a:r>
            <a:r>
              <a:rPr lang="en-GB" dirty="0"/>
              <a:t>Why are they positioned on hills or out at sea?  Because more wind there to capture.</a:t>
            </a:r>
          </a:p>
          <a:p>
            <a:r>
              <a:rPr lang="en-GB" dirty="0"/>
              <a:t>Last picture (top right) is a vertical axis wind turbine.</a:t>
            </a:r>
          </a:p>
          <a:p>
            <a:r>
              <a:rPr lang="en-GB" dirty="0"/>
              <a:t>Pupils can stick finger vertically upwards and use other hand to rotate around it – vertical axis.</a:t>
            </a:r>
          </a:p>
        </p:txBody>
      </p:sp>
      <p:sp>
        <p:nvSpPr>
          <p:cNvPr id="4" name="Slide Number Placeholder 3"/>
          <p:cNvSpPr>
            <a:spLocks noGrp="1"/>
          </p:cNvSpPr>
          <p:nvPr>
            <p:ph type="sldNum" sz="quarter" idx="5"/>
          </p:nvPr>
        </p:nvSpPr>
        <p:spPr/>
        <p:txBody>
          <a:bodyPr/>
          <a:lstStyle/>
          <a:p>
            <a:fld id="{F2E21CDF-28B0-FE43-A35E-128B39ECCF65}" type="slidenum">
              <a:rPr lang="en-US" smtClean="0"/>
              <a:t>7</a:t>
            </a:fld>
            <a:endParaRPr lang="en-US"/>
          </a:p>
        </p:txBody>
      </p:sp>
    </p:spTree>
    <p:extLst>
      <p:ext uri="{BB962C8B-B14F-4D97-AF65-F5344CB8AC3E}">
        <p14:creationId xmlns:p14="http://schemas.microsoft.com/office/powerpoint/2010/main" val="427019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(2 MINS)</a:t>
            </a:r>
          </a:p>
          <a:p>
            <a:endParaRPr lang="en-GB" dirty="0"/>
          </a:p>
          <a:p>
            <a:r>
              <a:rPr lang="en-GB" dirty="0"/>
              <a:t>Left hand picture maps all wind farms (= collections of wind turbines).  Bigger blobs = more turbines. Red = onshore; blue = offshore.</a:t>
            </a:r>
          </a:p>
          <a:p>
            <a:r>
              <a:rPr lang="en-GB" dirty="0"/>
              <a:t>Right hand picture is a map of average wind speed – blue = low wind speed; red = high wind speed (windier)</a:t>
            </a:r>
          </a:p>
          <a:p>
            <a:r>
              <a:rPr lang="en-GB" dirty="0"/>
              <a:t>Note how the 2 maps match up.</a:t>
            </a:r>
          </a:p>
        </p:txBody>
      </p:sp>
      <p:sp>
        <p:nvSpPr>
          <p:cNvPr id="4" name="Slide Number Placeholder 3"/>
          <p:cNvSpPr>
            <a:spLocks noGrp="1"/>
          </p:cNvSpPr>
          <p:nvPr>
            <p:ph type="sldNum" sz="quarter" idx="5"/>
          </p:nvPr>
        </p:nvSpPr>
        <p:spPr/>
        <p:txBody>
          <a:bodyPr/>
          <a:lstStyle/>
          <a:p>
            <a:fld id="{F2E21CDF-28B0-FE43-A35E-128B39ECCF65}" type="slidenum">
              <a:rPr lang="en-US" smtClean="0"/>
              <a:t>8</a:t>
            </a:fld>
            <a:endParaRPr lang="en-US"/>
          </a:p>
        </p:txBody>
      </p:sp>
    </p:spTree>
    <p:extLst>
      <p:ext uri="{BB962C8B-B14F-4D97-AF65-F5344CB8AC3E}">
        <p14:creationId xmlns:p14="http://schemas.microsoft.com/office/powerpoint/2010/main" val="141707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DEMONSTRATION (2 MINS)</a:t>
            </a:r>
          </a:p>
          <a:p>
            <a:endParaRPr lang="en-US" b="1" dirty="0"/>
          </a:p>
          <a:p>
            <a:r>
              <a:rPr lang="en-US" dirty="0"/>
              <a:t>Point out on left hand diagram:</a:t>
            </a:r>
          </a:p>
          <a:p>
            <a:r>
              <a:rPr lang="en-US" dirty="0"/>
              <a:t>Blades, turbine, generator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Demonstrate squeezy or handle-operated torch – energy from my muscles making generator (also called dynamo) inside turn to generate electricity</a:t>
            </a:r>
          </a:p>
          <a:p>
            <a:endParaRPr lang="en-US" dirty="0"/>
          </a:p>
          <a:p>
            <a:r>
              <a:rPr lang="en-US" b="1" dirty="0"/>
              <a:t>QUESTION</a:t>
            </a:r>
            <a:r>
              <a:rPr lang="en-US" dirty="0"/>
              <a:t>: is this vertical or horizontal axis?  Horizontal.</a:t>
            </a:r>
          </a:p>
          <a:p>
            <a:endParaRPr lang="en-US" dirty="0"/>
          </a:p>
          <a:p>
            <a:r>
              <a:rPr lang="en-US" dirty="0"/>
              <a:t>Right hand diagram: note - top of turbine called nacelle.  Generator consists of coils of wire and magnets.</a:t>
            </a:r>
          </a:p>
        </p:txBody>
      </p:sp>
      <p:sp>
        <p:nvSpPr>
          <p:cNvPr id="4" name="Slide Number Placeholder 3"/>
          <p:cNvSpPr>
            <a:spLocks noGrp="1"/>
          </p:cNvSpPr>
          <p:nvPr>
            <p:ph type="sldNum" sz="quarter" idx="5"/>
          </p:nvPr>
        </p:nvSpPr>
        <p:spPr/>
        <p:txBody>
          <a:bodyPr/>
          <a:lstStyle/>
          <a:p>
            <a:fld id="{F2E21CDF-28B0-FE43-A35E-128B39ECCF65}" type="slidenum">
              <a:rPr lang="en-US" smtClean="0"/>
              <a:t>9</a:t>
            </a:fld>
            <a:endParaRPr lang="en-US"/>
          </a:p>
        </p:txBody>
      </p:sp>
    </p:spTree>
    <p:extLst>
      <p:ext uri="{BB962C8B-B14F-4D97-AF65-F5344CB8AC3E}">
        <p14:creationId xmlns:p14="http://schemas.microsoft.com/office/powerpoint/2010/main" val="348787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PRESENTING (2 MINS)</a:t>
            </a:r>
          </a:p>
          <a:p>
            <a:endParaRPr lang="en-GB" b="1" dirty="0"/>
          </a:p>
          <a:p>
            <a:r>
              <a:rPr lang="en-GB" dirty="0"/>
              <a:t>The shape of the blade is called an aerofoil.  When the wind hits it, it exerts a force on it to make it turn – called LIFT. (There is also air resistance /friction which is unhelpful, so we make the blades really smooth).  It’s the same shape as helicopter blades and aeroplane wings – here’s an old aeroplane wing recycled as a bike shelter!</a:t>
            </a:r>
          </a:p>
        </p:txBody>
      </p:sp>
      <p:sp>
        <p:nvSpPr>
          <p:cNvPr id="4" name="Slide Number Placeholder 3"/>
          <p:cNvSpPr>
            <a:spLocks noGrp="1"/>
          </p:cNvSpPr>
          <p:nvPr>
            <p:ph type="sldNum" sz="quarter" idx="5"/>
          </p:nvPr>
        </p:nvSpPr>
        <p:spPr/>
        <p:txBody>
          <a:bodyPr/>
          <a:lstStyle/>
          <a:p>
            <a:fld id="{F2E21CDF-28B0-FE43-A35E-128B39ECCF65}" type="slidenum">
              <a:rPr lang="en-US" smtClean="0"/>
              <a:t>10</a:t>
            </a:fld>
            <a:endParaRPr lang="en-US"/>
          </a:p>
        </p:txBody>
      </p:sp>
    </p:spTree>
    <p:extLst>
      <p:ext uri="{BB962C8B-B14F-4D97-AF65-F5344CB8AC3E}">
        <p14:creationId xmlns:p14="http://schemas.microsoft.com/office/powerpoint/2010/main" val="396799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MULTIPLE CHOICE (1 MIN)</a:t>
            </a:r>
          </a:p>
          <a:p>
            <a:endParaRPr lang="en-GB" b="1" dirty="0"/>
          </a:p>
          <a:p>
            <a:r>
              <a:rPr lang="en-GB" b="0" dirty="0"/>
              <a:t>P</a:t>
            </a:r>
            <a:r>
              <a:rPr lang="en-GB" dirty="0"/>
              <a:t>upils can vote.</a:t>
            </a:r>
          </a:p>
          <a:p>
            <a:endParaRPr lang="en-GB" dirty="0"/>
          </a:p>
          <a:p>
            <a:r>
              <a:rPr lang="en-GB" dirty="0"/>
              <a:t>Answer: They vary!</a:t>
            </a:r>
          </a:p>
          <a:p>
            <a:r>
              <a:rPr lang="en-GB" dirty="0"/>
              <a:t>Tallest turbines are off-shore (in the ocean)</a:t>
            </a:r>
          </a:p>
        </p:txBody>
      </p:sp>
      <p:sp>
        <p:nvSpPr>
          <p:cNvPr id="4" name="Slide Number Placeholder 3"/>
          <p:cNvSpPr>
            <a:spLocks noGrp="1"/>
          </p:cNvSpPr>
          <p:nvPr>
            <p:ph type="sldNum" sz="quarter" idx="5"/>
          </p:nvPr>
        </p:nvSpPr>
        <p:spPr/>
        <p:txBody>
          <a:bodyPr/>
          <a:lstStyle/>
          <a:p>
            <a:fld id="{F2E21CDF-28B0-FE43-A35E-128B39ECCF65}" type="slidenum">
              <a:rPr lang="en-US" smtClean="0"/>
              <a:t>11</a:t>
            </a:fld>
            <a:endParaRPr lang="en-US"/>
          </a:p>
        </p:txBody>
      </p:sp>
    </p:spTree>
    <p:extLst>
      <p:ext uri="{BB962C8B-B14F-4D97-AF65-F5344CB8AC3E}">
        <p14:creationId xmlns:p14="http://schemas.microsoft.com/office/powerpoint/2010/main" val="370646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C483-143A-2D44-BDDF-EBABE84B63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E0CFAE68-CDE2-0845-9406-138EC816D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D8D887-9B1B-2347-B304-5F835FF3ECC1}"/>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5" name="Footer Placeholder 4">
            <a:extLst>
              <a:ext uri="{FF2B5EF4-FFF2-40B4-BE49-F238E27FC236}">
                <a16:creationId xmlns:a16="http://schemas.microsoft.com/office/drawing/2014/main" id="{4205FD16-933C-7741-B101-AA35BD4CDB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BD38F1-E880-444B-94B9-90067078E8D6}"/>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164573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E3B5-059B-794A-9EAD-FF8702A1EBD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1CC682E-A19F-DA4E-B0EF-8EDECC50FA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2DDAE3-9B32-204F-954B-C77028BE7F42}"/>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5" name="Footer Placeholder 4">
            <a:extLst>
              <a:ext uri="{FF2B5EF4-FFF2-40B4-BE49-F238E27FC236}">
                <a16:creationId xmlns:a16="http://schemas.microsoft.com/office/drawing/2014/main" id="{F8BFEF7B-B3EC-4742-8E69-F032D89F8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79AB8A-44DD-BA4D-86F4-D92366E73633}"/>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14291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D4A646-C2CC-9A46-82C1-1AB9CE5C88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E7608F-3519-CE48-80BA-B2E02CA12C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B8742C-C02F-F446-A373-A7CCFBC6E55D}"/>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5" name="Footer Placeholder 4">
            <a:extLst>
              <a:ext uri="{FF2B5EF4-FFF2-40B4-BE49-F238E27FC236}">
                <a16:creationId xmlns:a16="http://schemas.microsoft.com/office/drawing/2014/main" id="{713C9AFC-DDD1-AA40-8D3C-3D6E96D036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5D9157-4953-2D45-9863-724E8336D0D4}"/>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32480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6FCB-0024-3B47-8A48-97EE2F82D5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EF1F07-BFD2-D94F-A954-18178CCE18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37EA1E-59CE-6C4E-A468-1417A9720438}"/>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5" name="Footer Placeholder 4">
            <a:extLst>
              <a:ext uri="{FF2B5EF4-FFF2-40B4-BE49-F238E27FC236}">
                <a16:creationId xmlns:a16="http://schemas.microsoft.com/office/drawing/2014/main" id="{B90BE69F-1F0D-1F47-B563-5FEC84980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C3BF08-39CD-4E4D-88A6-75C7A89E36C0}"/>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301550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1E99-85D6-8D4D-B35D-F1DF9CA389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87EA954-A37E-354A-8CC8-A02BCCFD0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04360D-8CBC-D34B-B87F-7F365C70A5F5}"/>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5" name="Footer Placeholder 4">
            <a:extLst>
              <a:ext uri="{FF2B5EF4-FFF2-40B4-BE49-F238E27FC236}">
                <a16:creationId xmlns:a16="http://schemas.microsoft.com/office/drawing/2014/main" id="{1B3C4A2B-B4CC-5042-91F8-E4C3CDC833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10C325-BED8-5248-9B30-AE64B92A952A}"/>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178784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3B66-6B2B-C744-8C8A-A9433B3427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FE058B-16EF-AA47-A0DA-933DF72FD6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3C73B-689A-A541-B5E7-F7AAE1DDC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0F56F-780F-A846-BC5B-BEF2E2488FBB}"/>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6" name="Footer Placeholder 5">
            <a:extLst>
              <a:ext uri="{FF2B5EF4-FFF2-40B4-BE49-F238E27FC236}">
                <a16:creationId xmlns:a16="http://schemas.microsoft.com/office/drawing/2014/main" id="{FCD201F4-53E0-B241-85F4-D230F7BD6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227158-9434-7240-9302-BB27F176A6EE}"/>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85956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1424-1DD6-7C4D-B0B1-98FF666E972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48FF55-59AA-1D40-A535-F7E270C89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2EBAC8-59A4-4F42-9F55-2E52AB64C3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58A2D57-5F00-7840-999F-6360F4C29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F0B641-8F6E-9B4D-B3F4-EE1CA89E55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BFCB07-D887-F345-AA9A-52A506ADDE42}"/>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8" name="Footer Placeholder 7">
            <a:extLst>
              <a:ext uri="{FF2B5EF4-FFF2-40B4-BE49-F238E27FC236}">
                <a16:creationId xmlns:a16="http://schemas.microsoft.com/office/drawing/2014/main" id="{8D8AB61D-7B95-7340-B05E-9D7F602C44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FA650F-B503-2941-8E09-2B718B66EAED}"/>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262751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C664-68AD-B54F-AFC1-E8999F9AD2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7AA94A-00A7-0C45-A106-A0FAB9DC9996}"/>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4" name="Footer Placeholder 3">
            <a:extLst>
              <a:ext uri="{FF2B5EF4-FFF2-40B4-BE49-F238E27FC236}">
                <a16:creationId xmlns:a16="http://schemas.microsoft.com/office/drawing/2014/main" id="{A3F21715-B3A7-2E4C-9EDA-CAD87BA626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493C5E-D841-2A44-AB17-4E4C0BADA8FB}"/>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200598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D60AD-70AA-B945-93B0-B60C0DA4A5F2}"/>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3" name="Footer Placeholder 2">
            <a:extLst>
              <a:ext uri="{FF2B5EF4-FFF2-40B4-BE49-F238E27FC236}">
                <a16:creationId xmlns:a16="http://schemas.microsoft.com/office/drawing/2014/main" id="{78A00CC0-9B62-D94A-8534-E980EAF3DF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A5910BF-D3E2-6448-AD17-1FE602A3C6EB}"/>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267625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A062-EF13-C144-B65B-F3E44DB43B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68388F-297B-B440-9972-7B809C594B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A800685-8A6C-824C-A711-9395FE9F8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0705F8-434E-094F-A74A-74DA6F869C15}"/>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6" name="Footer Placeholder 5">
            <a:extLst>
              <a:ext uri="{FF2B5EF4-FFF2-40B4-BE49-F238E27FC236}">
                <a16:creationId xmlns:a16="http://schemas.microsoft.com/office/drawing/2014/main" id="{4B093C02-0F96-5E49-8C7A-A4BADD1982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50D37C-EC78-5E45-9319-96D1D36BC73F}"/>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361103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A718-A568-E044-9A93-25D8322C19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1BED69-1B96-8D47-9916-038FA3952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07ABF035-F479-924F-A148-9CB32CAC3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BCE23C-3E3A-BA4B-8DB8-D71BDEBCA76A}"/>
              </a:ext>
            </a:extLst>
          </p:cNvPr>
          <p:cNvSpPr>
            <a:spLocks noGrp="1"/>
          </p:cNvSpPr>
          <p:nvPr>
            <p:ph type="dt" sz="half" idx="10"/>
          </p:nvPr>
        </p:nvSpPr>
        <p:spPr>
          <a:xfrm>
            <a:off x="838200" y="6356350"/>
            <a:ext cx="2743200" cy="365125"/>
          </a:xfrm>
          <a:prstGeom prst="rect">
            <a:avLst/>
          </a:prstGeom>
        </p:spPr>
        <p:txBody>
          <a:bodyPr/>
          <a:lstStyle/>
          <a:p>
            <a:fld id="{7BD12B3D-69E8-0E43-A5E2-A9613AC8A408}" type="datetimeFigureOut">
              <a:rPr lang="en-US" smtClean="0"/>
              <a:t>7/20/22</a:t>
            </a:fld>
            <a:endParaRPr lang="en-US"/>
          </a:p>
        </p:txBody>
      </p:sp>
      <p:sp>
        <p:nvSpPr>
          <p:cNvPr id="6" name="Footer Placeholder 5">
            <a:extLst>
              <a:ext uri="{FF2B5EF4-FFF2-40B4-BE49-F238E27FC236}">
                <a16:creationId xmlns:a16="http://schemas.microsoft.com/office/drawing/2014/main" id="{40563290-29C4-264D-B1D8-C1A21941BD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E99691-FC94-0D4B-9A57-04CFB766C184}"/>
              </a:ext>
            </a:extLst>
          </p:cNvPr>
          <p:cNvSpPr>
            <a:spLocks noGrp="1"/>
          </p:cNvSpPr>
          <p:nvPr>
            <p:ph type="sldNum" sz="quarter" idx="12"/>
          </p:nvPr>
        </p:nvSpPr>
        <p:spPr>
          <a:xfrm>
            <a:off x="8610600" y="6356350"/>
            <a:ext cx="2743200" cy="365125"/>
          </a:xfrm>
          <a:prstGeom prst="rect">
            <a:avLst/>
          </a:prstGeom>
        </p:spPr>
        <p:txBody>
          <a:bodyPr/>
          <a:lstStyle/>
          <a:p>
            <a:fld id="{019DF17C-1572-F14B-A37C-B2F5685B7AAC}" type="slidenum">
              <a:rPr lang="en-US" smtClean="0"/>
              <a:t>‹#›</a:t>
            </a:fld>
            <a:endParaRPr lang="en-US"/>
          </a:p>
        </p:txBody>
      </p:sp>
    </p:spTree>
    <p:extLst>
      <p:ext uri="{BB962C8B-B14F-4D97-AF65-F5344CB8AC3E}">
        <p14:creationId xmlns:p14="http://schemas.microsoft.com/office/powerpoint/2010/main" val="233518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54668226-7037-774C-826A-9F203D68FB7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87778" y="6457587"/>
            <a:ext cx="1412422" cy="355170"/>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701F4053-916E-4248-8C9B-4493C5D903E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742715" y="5393637"/>
            <a:ext cx="2471058" cy="1747391"/>
          </a:xfrm>
          <a:prstGeom prst="rect">
            <a:avLst/>
          </a:prstGeom>
        </p:spPr>
      </p:pic>
      <p:sp>
        <p:nvSpPr>
          <p:cNvPr id="2" name="Title Placeholder 1">
            <a:extLst>
              <a:ext uri="{FF2B5EF4-FFF2-40B4-BE49-F238E27FC236}">
                <a16:creationId xmlns:a16="http://schemas.microsoft.com/office/drawing/2014/main" id="{76C9AC4E-0C4C-454A-84F7-2A733A36EFD4}"/>
              </a:ext>
            </a:extLst>
          </p:cNvPr>
          <p:cNvSpPr>
            <a:spLocks noGrp="1"/>
          </p:cNvSpPr>
          <p:nvPr>
            <p:ph type="title"/>
          </p:nvPr>
        </p:nvSpPr>
        <p:spPr>
          <a:xfrm>
            <a:off x="838200" y="232228"/>
            <a:ext cx="9372600" cy="89761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420BE8B9-BD91-DD42-A9F4-B73F4B89BECF}"/>
              </a:ext>
            </a:extLst>
          </p:cNvPr>
          <p:cNvSpPr>
            <a:spLocks noGrp="1"/>
          </p:cNvSpPr>
          <p:nvPr>
            <p:ph type="body" idx="1"/>
          </p:nvPr>
        </p:nvSpPr>
        <p:spPr>
          <a:xfrm>
            <a:off x="838200" y="1360714"/>
            <a:ext cx="10515600" cy="481624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Footer Placeholder 11">
            <a:extLst>
              <a:ext uri="{FF2B5EF4-FFF2-40B4-BE49-F238E27FC236}">
                <a16:creationId xmlns:a16="http://schemas.microsoft.com/office/drawing/2014/main" id="{939E5549-5212-AA42-81D2-8C23D49FB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75485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SzPct val="100000"/>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ghtsparksedu.com/all-produc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tem.org.uk/elibrary/resource/2609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stem.org.uk/stem-ambassadors/local-stem-ambassador-hubs"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www.theconstructioncentre.co.uk/products/renewable-energy/wind-turbin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4C4406-178F-164F-8257-7E9A1E2AE0DF}"/>
              </a:ext>
            </a:extLst>
          </p:cNvPr>
          <p:cNvSpPr>
            <a:spLocks noGrp="1"/>
          </p:cNvSpPr>
          <p:nvPr>
            <p:ph type="title"/>
          </p:nvPr>
        </p:nvSpPr>
        <p:spPr/>
        <p:txBody>
          <a:bodyPr/>
          <a:lstStyle/>
          <a:p>
            <a:r>
              <a:rPr lang="en-GB" dirty="0"/>
              <a:t>Risk assessment</a:t>
            </a:r>
          </a:p>
        </p:txBody>
      </p:sp>
      <p:graphicFrame>
        <p:nvGraphicFramePr>
          <p:cNvPr id="2" name="Table 2">
            <a:extLst>
              <a:ext uri="{FF2B5EF4-FFF2-40B4-BE49-F238E27FC236}">
                <a16:creationId xmlns:a16="http://schemas.microsoft.com/office/drawing/2014/main" id="{6E36390C-50AA-ED49-A0B3-80A2C2DF81D2}"/>
              </a:ext>
            </a:extLst>
          </p:cNvPr>
          <p:cNvGraphicFramePr>
            <a:graphicFrameLocks noGrp="1"/>
          </p:cNvGraphicFramePr>
          <p:nvPr>
            <p:extLst>
              <p:ext uri="{D42A27DB-BD31-4B8C-83A1-F6EECF244321}">
                <p14:modId xmlns:p14="http://schemas.microsoft.com/office/powerpoint/2010/main" val="3602435749"/>
              </p:ext>
            </p:extLst>
          </p:nvPr>
        </p:nvGraphicFramePr>
        <p:xfrm>
          <a:off x="1216992" y="1146509"/>
          <a:ext cx="8993808" cy="4942840"/>
        </p:xfrm>
        <a:graphic>
          <a:graphicData uri="http://schemas.openxmlformats.org/drawingml/2006/table">
            <a:tbl>
              <a:tblPr firstRow="1" bandRow="1">
                <a:tableStyleId>{5C22544A-7EE6-4342-B048-85BDC9FD1C3A}</a:tableStyleId>
              </a:tblPr>
              <a:tblGrid>
                <a:gridCol w="2997936">
                  <a:extLst>
                    <a:ext uri="{9D8B030D-6E8A-4147-A177-3AD203B41FA5}">
                      <a16:colId xmlns:a16="http://schemas.microsoft.com/office/drawing/2014/main" val="1706717090"/>
                    </a:ext>
                  </a:extLst>
                </a:gridCol>
                <a:gridCol w="2997936">
                  <a:extLst>
                    <a:ext uri="{9D8B030D-6E8A-4147-A177-3AD203B41FA5}">
                      <a16:colId xmlns:a16="http://schemas.microsoft.com/office/drawing/2014/main" val="2408963775"/>
                    </a:ext>
                  </a:extLst>
                </a:gridCol>
                <a:gridCol w="2997936">
                  <a:extLst>
                    <a:ext uri="{9D8B030D-6E8A-4147-A177-3AD203B41FA5}">
                      <a16:colId xmlns:a16="http://schemas.microsoft.com/office/drawing/2014/main" val="1159874867"/>
                    </a:ext>
                  </a:extLst>
                </a:gridCol>
              </a:tblGrid>
              <a:tr h="370840">
                <a:tc>
                  <a:txBody>
                    <a:bodyPr/>
                    <a:lstStyle/>
                    <a:p>
                      <a:r>
                        <a:rPr lang="en-GB" dirty="0"/>
                        <a:t>Hazard</a:t>
                      </a:r>
                    </a:p>
                  </a:txBody>
                  <a:tcPr/>
                </a:tc>
                <a:tc>
                  <a:txBody>
                    <a:bodyPr/>
                    <a:lstStyle/>
                    <a:p>
                      <a:r>
                        <a:rPr lang="en-GB" dirty="0"/>
                        <a:t>Risk</a:t>
                      </a:r>
                    </a:p>
                  </a:txBody>
                  <a:tcPr/>
                </a:tc>
                <a:tc>
                  <a:txBody>
                    <a:bodyPr/>
                    <a:lstStyle/>
                    <a:p>
                      <a:r>
                        <a:rPr lang="en-GB" dirty="0"/>
                        <a:t>Precautions</a:t>
                      </a:r>
                    </a:p>
                  </a:txBody>
                  <a:tcPr/>
                </a:tc>
                <a:extLst>
                  <a:ext uri="{0D108BD9-81ED-4DB2-BD59-A6C34878D82A}">
                    <a16:rowId xmlns:a16="http://schemas.microsoft.com/office/drawing/2014/main" val="4185346174"/>
                  </a:ext>
                </a:extLst>
              </a:tr>
              <a:tr h="370840">
                <a:tc>
                  <a:txBody>
                    <a:bodyPr/>
                    <a:lstStyle/>
                    <a:p>
                      <a:r>
                        <a:rPr lang="en-GB" dirty="0"/>
                        <a:t>Scissors and pins</a:t>
                      </a:r>
                    </a:p>
                  </a:txBody>
                  <a:tcPr/>
                </a:tc>
                <a:tc>
                  <a:txBody>
                    <a:bodyPr/>
                    <a:lstStyle/>
                    <a:p>
                      <a:r>
                        <a:rPr lang="en-GB" dirty="0"/>
                        <a:t>Sharp objects – could injure</a:t>
                      </a:r>
                    </a:p>
                  </a:txBody>
                  <a:tcPr/>
                </a:tc>
                <a:tc>
                  <a:txBody>
                    <a:bodyPr/>
                    <a:lstStyle/>
                    <a:p>
                      <a:r>
                        <a:rPr lang="en-GB" dirty="0"/>
                        <a:t>Pupils told to take care, teachers supervise, only 1 per group</a:t>
                      </a:r>
                    </a:p>
                  </a:txBody>
                  <a:tcPr/>
                </a:tc>
                <a:extLst>
                  <a:ext uri="{0D108BD9-81ED-4DB2-BD59-A6C34878D82A}">
                    <a16:rowId xmlns:a16="http://schemas.microsoft.com/office/drawing/2014/main" val="82853660"/>
                  </a:ext>
                </a:extLst>
              </a:tr>
              <a:tr h="370840">
                <a:tc>
                  <a:txBody>
                    <a:bodyPr/>
                    <a:lstStyle/>
                    <a:p>
                      <a:r>
                        <a:rPr lang="en-GB" dirty="0"/>
                        <a:t>Moving turbine blades</a:t>
                      </a:r>
                    </a:p>
                  </a:txBody>
                  <a:tcPr/>
                </a:tc>
                <a:tc>
                  <a:txBody>
                    <a:bodyPr/>
                    <a:lstStyle/>
                    <a:p>
                      <a:r>
                        <a:rPr lang="en-GB" dirty="0"/>
                        <a:t>Could hit person, danger to eyes</a:t>
                      </a:r>
                    </a:p>
                  </a:txBody>
                  <a:tcPr/>
                </a:tc>
                <a:tc>
                  <a:txBody>
                    <a:bodyPr/>
                    <a:lstStyle/>
                    <a:p>
                      <a:r>
                        <a:rPr lang="en-GB" dirty="0"/>
                        <a:t>Pupil told to take care, adults supervise, plenty of room to spread out between groups</a:t>
                      </a:r>
                    </a:p>
                  </a:txBody>
                  <a:tcPr/>
                </a:tc>
                <a:extLst>
                  <a:ext uri="{0D108BD9-81ED-4DB2-BD59-A6C34878D82A}">
                    <a16:rowId xmlns:a16="http://schemas.microsoft.com/office/drawing/2014/main" val="1379488720"/>
                  </a:ext>
                </a:extLst>
              </a:tr>
              <a:tr h="370840">
                <a:tc>
                  <a:txBody>
                    <a:bodyPr/>
                    <a:lstStyle/>
                    <a:p>
                      <a:r>
                        <a:rPr lang="en-GB" dirty="0"/>
                        <a:t>Hairdryers</a:t>
                      </a:r>
                    </a:p>
                  </a:txBody>
                  <a:tcPr/>
                </a:tc>
                <a:tc>
                  <a:txBody>
                    <a:bodyPr/>
                    <a:lstStyle/>
                    <a:p>
                      <a:r>
                        <a:rPr lang="en-GB" dirty="0"/>
                        <a:t>Cables are trip hazard; could get hot</a:t>
                      </a:r>
                    </a:p>
                  </a:txBody>
                  <a:tcPr/>
                </a:tc>
                <a:tc>
                  <a:txBody>
                    <a:bodyPr/>
                    <a:lstStyle/>
                    <a:p>
                      <a:r>
                        <a:rPr lang="en-GB" dirty="0"/>
                        <a:t>Cables kept out of the way or taped to floor; hairdryers used on cold setting only, and only by an adult</a:t>
                      </a:r>
                    </a:p>
                  </a:txBody>
                  <a:tcPr/>
                </a:tc>
                <a:extLst>
                  <a:ext uri="{0D108BD9-81ED-4DB2-BD59-A6C34878D82A}">
                    <a16:rowId xmlns:a16="http://schemas.microsoft.com/office/drawing/2014/main" val="3950914012"/>
                  </a:ext>
                </a:extLst>
              </a:tr>
              <a:tr h="370840">
                <a:tc>
                  <a:txBody>
                    <a:bodyPr/>
                    <a:lstStyle/>
                    <a:p>
                      <a:r>
                        <a:rPr lang="en-GB" dirty="0"/>
                        <a:t>Moving around the room</a:t>
                      </a:r>
                    </a:p>
                  </a:txBody>
                  <a:tcPr/>
                </a:tc>
                <a:tc>
                  <a:txBody>
                    <a:bodyPr/>
                    <a:lstStyle/>
                    <a:p>
                      <a:r>
                        <a:rPr lang="en-GB" dirty="0"/>
                        <a:t>Trip hazard, bumping into others</a:t>
                      </a:r>
                    </a:p>
                  </a:txBody>
                  <a:tcPr/>
                </a:tc>
                <a:tc>
                  <a:txBody>
                    <a:bodyPr/>
                    <a:lstStyle/>
                    <a:p>
                      <a:r>
                        <a:rPr lang="en-GB" dirty="0"/>
                        <a:t>Pupils told no running, to be aware of others, to stay in groups and spread out</a:t>
                      </a:r>
                    </a:p>
                  </a:txBody>
                  <a:tcPr/>
                </a:tc>
                <a:extLst>
                  <a:ext uri="{0D108BD9-81ED-4DB2-BD59-A6C34878D82A}">
                    <a16:rowId xmlns:a16="http://schemas.microsoft.com/office/drawing/2014/main" val="3488708919"/>
                  </a:ext>
                </a:extLst>
              </a:tr>
              <a:tr h="370840">
                <a:tc>
                  <a:txBody>
                    <a:bodyPr/>
                    <a:lstStyle/>
                    <a:p>
                      <a:r>
                        <a:rPr lang="en-GB" dirty="0"/>
                        <a:t>Covid</a:t>
                      </a:r>
                    </a:p>
                  </a:txBody>
                  <a:tcPr/>
                </a:tc>
                <a:tc>
                  <a:txBody>
                    <a:bodyPr/>
                    <a:lstStyle/>
                    <a:p>
                      <a:r>
                        <a:rPr lang="en-GB" dirty="0"/>
                        <a:t>Close proximity, blowing air at wind turbines</a:t>
                      </a:r>
                    </a:p>
                  </a:txBody>
                  <a:tcPr/>
                </a:tc>
                <a:tc>
                  <a:txBody>
                    <a:bodyPr/>
                    <a:lstStyle/>
                    <a:p>
                      <a:r>
                        <a:rPr lang="en-GB" dirty="0"/>
                        <a:t>No blowing air unless away from others.</a:t>
                      </a:r>
                    </a:p>
                  </a:txBody>
                  <a:tcPr/>
                </a:tc>
                <a:extLst>
                  <a:ext uri="{0D108BD9-81ED-4DB2-BD59-A6C34878D82A}">
                    <a16:rowId xmlns:a16="http://schemas.microsoft.com/office/drawing/2014/main" val="4056516282"/>
                  </a:ext>
                </a:extLst>
              </a:tr>
            </a:tbl>
          </a:graphicData>
        </a:graphic>
      </p:graphicFrame>
    </p:spTree>
    <p:extLst>
      <p:ext uri="{BB962C8B-B14F-4D97-AF65-F5344CB8AC3E}">
        <p14:creationId xmlns:p14="http://schemas.microsoft.com/office/powerpoint/2010/main" val="344379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0D26-204F-884A-A882-2CF4BCC56EF8}"/>
              </a:ext>
            </a:extLst>
          </p:cNvPr>
          <p:cNvSpPr>
            <a:spLocks noGrp="1"/>
          </p:cNvSpPr>
          <p:nvPr>
            <p:ph type="title"/>
          </p:nvPr>
        </p:nvSpPr>
        <p:spPr/>
        <p:txBody>
          <a:bodyPr/>
          <a:lstStyle/>
          <a:p>
            <a:r>
              <a:rPr lang="en-GB" dirty="0"/>
              <a:t>Aerofoil shape</a:t>
            </a:r>
          </a:p>
        </p:txBody>
      </p:sp>
      <p:pic>
        <p:nvPicPr>
          <p:cNvPr id="1026" name="Picture 2" descr="Bernoulli&amp;#39;s principle – MechStuff">
            <a:extLst>
              <a:ext uri="{FF2B5EF4-FFF2-40B4-BE49-F238E27FC236}">
                <a16:creationId xmlns:a16="http://schemas.microsoft.com/office/drawing/2014/main" id="{7F538C3F-E1F8-0649-BF6B-26904A6CD1F7}"/>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937682"/>
            <a:ext cx="6826251" cy="3619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service and maintain a wind turbine blade | Windpower Monthly">
            <a:extLst>
              <a:ext uri="{FF2B5EF4-FFF2-40B4-BE49-F238E27FC236}">
                <a16:creationId xmlns:a16="http://schemas.microsoft.com/office/drawing/2014/main" id="{3250C189-1710-0F49-85B2-5B83964915E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26251" y="937682"/>
            <a:ext cx="4883149" cy="3255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ppling with blade recycling, wind sector buys time with life extensions  | S&amp;amp;P Global Market Intelligence">
            <a:extLst>
              <a:ext uri="{FF2B5EF4-FFF2-40B4-BE49-F238E27FC236}">
                <a16:creationId xmlns:a16="http://schemas.microsoft.com/office/drawing/2014/main" id="{D42A47F3-1C9C-AC46-8F80-2F8A4052C00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65297" y="1129846"/>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ABD323-5042-CC7A-5CA5-9F1D41726ECF}"/>
              </a:ext>
            </a:extLst>
          </p:cNvPr>
          <p:cNvSpPr txBox="1"/>
          <p:nvPr/>
        </p:nvSpPr>
        <p:spPr>
          <a:xfrm>
            <a:off x="6826251" y="4492995"/>
            <a:ext cx="6108492" cy="246221"/>
          </a:xfrm>
          <a:prstGeom prst="rect">
            <a:avLst/>
          </a:prstGeom>
          <a:noFill/>
        </p:spPr>
        <p:txBody>
          <a:bodyPr wrap="square">
            <a:spAutoFit/>
          </a:bodyPr>
          <a:lstStyle/>
          <a:p>
            <a:r>
              <a:rPr lang="en-GB" sz="1000" dirty="0"/>
              <a:t>https://</a:t>
            </a:r>
            <a:r>
              <a:rPr lang="en-GB" sz="1000" dirty="0" err="1"/>
              <a:t>www.researchgate.net</a:t>
            </a:r>
            <a:r>
              <a:rPr lang="en-GB" sz="1000" dirty="0"/>
              <a:t>/figure/Typical-parts-of-a-wind-turbines-blade-18_fig2_354751536</a:t>
            </a:r>
          </a:p>
        </p:txBody>
      </p:sp>
      <p:sp>
        <p:nvSpPr>
          <p:cNvPr id="6" name="TextBox 5">
            <a:extLst>
              <a:ext uri="{FF2B5EF4-FFF2-40B4-BE49-F238E27FC236}">
                <a16:creationId xmlns:a16="http://schemas.microsoft.com/office/drawing/2014/main" id="{2FD4456E-E522-C045-B622-163127EC6E81}"/>
              </a:ext>
            </a:extLst>
          </p:cNvPr>
          <p:cNvSpPr txBox="1"/>
          <p:nvPr/>
        </p:nvSpPr>
        <p:spPr>
          <a:xfrm>
            <a:off x="2565297" y="6370025"/>
            <a:ext cx="6468254" cy="246221"/>
          </a:xfrm>
          <a:prstGeom prst="rect">
            <a:avLst/>
          </a:prstGeom>
          <a:noFill/>
        </p:spPr>
        <p:txBody>
          <a:bodyPr wrap="square">
            <a:spAutoFit/>
          </a:bodyPr>
          <a:lstStyle/>
          <a:p>
            <a:r>
              <a:rPr lang="en-GB" sz="1000" b="0" i="1" u="none" strike="noStrike" dirty="0" err="1">
                <a:solidFill>
                  <a:schemeClr val="bg1">
                    <a:lumMod val="95000"/>
                  </a:schemeClr>
                </a:solidFill>
                <a:effectLst/>
                <a:latin typeface="+mj-lt"/>
              </a:rPr>
              <a:t>Superuse</a:t>
            </a:r>
            <a:r>
              <a:rPr lang="en-GB" sz="1000" b="0" i="1" u="none" strike="noStrike" dirty="0">
                <a:solidFill>
                  <a:schemeClr val="bg1">
                    <a:lumMod val="95000"/>
                  </a:schemeClr>
                </a:solidFill>
                <a:effectLst/>
                <a:latin typeface="+mj-lt"/>
              </a:rPr>
              <a:t> Studios, Port of Aalborg, </a:t>
            </a:r>
            <a:r>
              <a:rPr lang="en-GB" sz="1000" b="0" i="1" u="none" strike="noStrike" dirty="0" err="1">
                <a:solidFill>
                  <a:schemeClr val="bg1">
                    <a:lumMod val="95000"/>
                  </a:schemeClr>
                </a:solidFill>
                <a:effectLst/>
                <a:latin typeface="+mj-lt"/>
              </a:rPr>
              <a:t>WindEurope</a:t>
            </a:r>
            <a:endParaRPr lang="en-GB" sz="1000" dirty="0">
              <a:solidFill>
                <a:schemeClr val="bg1">
                  <a:lumMod val="95000"/>
                </a:schemeClr>
              </a:solidFill>
              <a:latin typeface="+mj-lt"/>
            </a:endParaRPr>
          </a:p>
        </p:txBody>
      </p:sp>
    </p:spTree>
    <p:extLst>
      <p:ext uri="{BB962C8B-B14F-4D97-AF65-F5344CB8AC3E}">
        <p14:creationId xmlns:p14="http://schemas.microsoft.com/office/powerpoint/2010/main" val="25591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6D1E-6613-9A4D-B014-460F2E191C0F}"/>
              </a:ext>
            </a:extLst>
          </p:cNvPr>
          <p:cNvSpPr>
            <a:spLocks noGrp="1"/>
          </p:cNvSpPr>
          <p:nvPr>
            <p:ph type="title"/>
          </p:nvPr>
        </p:nvSpPr>
        <p:spPr/>
        <p:txBody>
          <a:bodyPr/>
          <a:lstStyle/>
          <a:p>
            <a:r>
              <a:rPr lang="en-GB" dirty="0"/>
              <a:t>How tall is a wind turbine?</a:t>
            </a:r>
          </a:p>
        </p:txBody>
      </p:sp>
      <p:sp>
        <p:nvSpPr>
          <p:cNvPr id="6" name="TextBox 5">
            <a:extLst>
              <a:ext uri="{FF2B5EF4-FFF2-40B4-BE49-F238E27FC236}">
                <a16:creationId xmlns:a16="http://schemas.microsoft.com/office/drawing/2014/main" id="{AF84827B-C647-1844-87A2-AC1133EC2177}"/>
              </a:ext>
            </a:extLst>
          </p:cNvPr>
          <p:cNvSpPr txBox="1"/>
          <p:nvPr/>
        </p:nvSpPr>
        <p:spPr>
          <a:xfrm>
            <a:off x="1073426" y="1789043"/>
            <a:ext cx="8958848" cy="2308324"/>
          </a:xfrm>
          <a:prstGeom prst="rect">
            <a:avLst/>
          </a:prstGeom>
          <a:noFill/>
        </p:spPr>
        <p:txBody>
          <a:bodyPr wrap="square" rtlCol="0">
            <a:spAutoFit/>
          </a:bodyPr>
          <a:lstStyle/>
          <a:p>
            <a:pPr marL="342900" indent="-342900">
              <a:buAutoNum type="alphaUcPeriod"/>
            </a:pPr>
            <a:r>
              <a:rPr lang="en-GB" sz="3600" dirty="0"/>
              <a:t>  2 m tall? </a:t>
            </a:r>
            <a:r>
              <a:rPr lang="en-GB" sz="2800" dirty="0">
                <a:solidFill>
                  <a:schemeClr val="bg1">
                    <a:lumMod val="50000"/>
                  </a:schemeClr>
                </a:solidFill>
              </a:rPr>
              <a:t>(a tall person)</a:t>
            </a:r>
          </a:p>
          <a:p>
            <a:pPr marL="342900" indent="-342900">
              <a:buAutoNum type="alphaUcPeriod"/>
            </a:pPr>
            <a:r>
              <a:rPr lang="en-GB" sz="3600" dirty="0"/>
              <a:t>  10 m tall? </a:t>
            </a:r>
            <a:r>
              <a:rPr lang="en-GB" sz="2800" dirty="0">
                <a:solidFill>
                  <a:schemeClr val="bg1">
                    <a:lumMod val="50000"/>
                  </a:schemeClr>
                </a:solidFill>
              </a:rPr>
              <a:t>(the top diving board)</a:t>
            </a:r>
          </a:p>
          <a:p>
            <a:pPr marL="342900" indent="-342900">
              <a:buAutoNum type="alphaUcPeriod"/>
            </a:pPr>
            <a:r>
              <a:rPr lang="en-GB" sz="3600" dirty="0"/>
              <a:t>  90 m tall? </a:t>
            </a:r>
            <a:r>
              <a:rPr lang="en-GB" sz="2800" dirty="0">
                <a:solidFill>
                  <a:schemeClr val="bg1">
                    <a:lumMod val="50000"/>
                  </a:schemeClr>
                </a:solidFill>
              </a:rPr>
              <a:t>(a skyscraper, or the Statue of Liberty)</a:t>
            </a:r>
            <a:endParaRPr lang="en-GB" sz="3600" dirty="0">
              <a:solidFill>
                <a:schemeClr val="bg1">
                  <a:lumMod val="50000"/>
                </a:schemeClr>
              </a:solidFill>
            </a:endParaRPr>
          </a:p>
          <a:p>
            <a:pPr marL="342900" indent="-342900">
              <a:buAutoNum type="alphaUcPeriod"/>
            </a:pPr>
            <a:endParaRPr lang="en-GB" dirty="0"/>
          </a:p>
          <a:p>
            <a:pPr marL="342900" indent="-342900">
              <a:buAutoNum type="alphaUcPeriod"/>
            </a:pPr>
            <a:endParaRPr lang="en-GB" dirty="0"/>
          </a:p>
        </p:txBody>
      </p:sp>
    </p:spTree>
    <p:extLst>
      <p:ext uri="{BB962C8B-B14F-4D97-AF65-F5344CB8AC3E}">
        <p14:creationId xmlns:p14="http://schemas.microsoft.com/office/powerpoint/2010/main" val="296283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6D1E-6613-9A4D-B014-460F2E191C0F}"/>
              </a:ext>
            </a:extLst>
          </p:cNvPr>
          <p:cNvSpPr>
            <a:spLocks noGrp="1"/>
          </p:cNvSpPr>
          <p:nvPr>
            <p:ph type="title"/>
          </p:nvPr>
        </p:nvSpPr>
        <p:spPr/>
        <p:txBody>
          <a:bodyPr/>
          <a:lstStyle/>
          <a:p>
            <a:r>
              <a:rPr lang="en-GB" dirty="0"/>
              <a:t>How tall is a wind turbine?</a:t>
            </a:r>
          </a:p>
        </p:txBody>
      </p:sp>
      <p:pic>
        <p:nvPicPr>
          <p:cNvPr id="2054" name="Picture 6" descr="Germany is building the world&amp;#39;s first wind turbines with built-in  hydroelectric batteries to create carbon-free energy storage — Quartz">
            <a:extLst>
              <a:ext uri="{FF2B5EF4-FFF2-40B4-BE49-F238E27FC236}">
                <a16:creationId xmlns:a16="http://schemas.microsoft.com/office/drawing/2014/main" id="{853A89F3-77A0-0549-BA25-8C34421BA92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86527" y="1007688"/>
            <a:ext cx="9606562" cy="540564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417FC00-774B-8474-07B2-A91867B5DF4F}"/>
              </a:ext>
            </a:extLst>
          </p:cNvPr>
          <p:cNvGrpSpPr/>
          <p:nvPr/>
        </p:nvGrpSpPr>
        <p:grpSpPr>
          <a:xfrm>
            <a:off x="4989808" y="1952339"/>
            <a:ext cx="7240069" cy="3897973"/>
            <a:chOff x="4989808" y="1952339"/>
            <a:chExt cx="7240069" cy="3897973"/>
          </a:xfrm>
        </p:grpSpPr>
        <p:pic>
          <p:nvPicPr>
            <p:cNvPr id="2060" name="Picture 12" descr="Modern Luxury Apartment Exterior Design – TRENDECORS">
              <a:extLst>
                <a:ext uri="{FF2B5EF4-FFF2-40B4-BE49-F238E27FC236}">
                  <a16:creationId xmlns:a16="http://schemas.microsoft.com/office/drawing/2014/main" id="{A93E4003-518E-0D44-959C-5AC852D158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10800" y="1952339"/>
              <a:ext cx="2019077" cy="2616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a:extLst>
                <a:ext uri="{FF2B5EF4-FFF2-40B4-BE49-F238E27FC236}">
                  <a16:creationId xmlns:a16="http://schemas.microsoft.com/office/drawing/2014/main" id="{5F7E2D89-3822-5F4A-9ED0-2FF17A6C55AB}"/>
                </a:ext>
              </a:extLst>
            </p:cNvPr>
            <p:cNvSpPr/>
            <p:nvPr/>
          </p:nvSpPr>
          <p:spPr>
            <a:xfrm>
              <a:off x="4989808" y="4770812"/>
              <a:ext cx="1282700" cy="1079500"/>
            </a:xfrm>
            <a:prstGeom prst="wedgeEllipseCallout">
              <a:avLst>
                <a:gd name="adj1" fmla="val 360355"/>
                <a:gd name="adj2" fmla="val -13235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E8D0869F-4A31-9A35-6060-ABA8F59C9735}"/>
              </a:ext>
            </a:extLst>
          </p:cNvPr>
          <p:cNvSpPr txBox="1"/>
          <p:nvPr/>
        </p:nvSpPr>
        <p:spPr>
          <a:xfrm>
            <a:off x="359764" y="5976384"/>
            <a:ext cx="1454046" cy="246221"/>
          </a:xfrm>
          <a:prstGeom prst="rect">
            <a:avLst/>
          </a:prstGeom>
          <a:noFill/>
        </p:spPr>
        <p:txBody>
          <a:bodyPr wrap="square">
            <a:spAutoFit/>
          </a:bodyPr>
          <a:lstStyle/>
          <a:p>
            <a:r>
              <a:rPr lang="en-GB" sz="1000" b="0" i="0" u="none" strike="noStrike" dirty="0">
                <a:solidFill>
                  <a:schemeClr val="bg1">
                    <a:lumMod val="95000"/>
                  </a:schemeClr>
                </a:solidFill>
                <a:effectLst/>
                <a:latin typeface="+mj-lt"/>
              </a:rPr>
              <a:t>Max </a:t>
            </a:r>
            <a:r>
              <a:rPr lang="en-GB" sz="1000" b="0" i="0" u="none" strike="noStrike" dirty="0" err="1">
                <a:solidFill>
                  <a:schemeClr val="bg1">
                    <a:lumMod val="95000"/>
                  </a:schemeClr>
                </a:solidFill>
                <a:effectLst/>
                <a:latin typeface="+mj-lt"/>
              </a:rPr>
              <a:t>Bögl</a:t>
            </a:r>
            <a:r>
              <a:rPr lang="en-GB" sz="1000" b="0" i="0" u="none" strike="noStrike" dirty="0">
                <a:solidFill>
                  <a:schemeClr val="bg1">
                    <a:lumMod val="95000"/>
                  </a:schemeClr>
                </a:solidFill>
                <a:effectLst/>
                <a:latin typeface="+mj-lt"/>
              </a:rPr>
              <a:t> Wind</a:t>
            </a:r>
            <a:endParaRPr lang="en-GB" sz="1000" dirty="0">
              <a:solidFill>
                <a:schemeClr val="bg1">
                  <a:lumMod val="95000"/>
                </a:schemeClr>
              </a:solidFill>
              <a:latin typeface="+mj-lt"/>
            </a:endParaRPr>
          </a:p>
        </p:txBody>
      </p:sp>
      <p:sp>
        <p:nvSpPr>
          <p:cNvPr id="7" name="TextBox 6">
            <a:extLst>
              <a:ext uri="{FF2B5EF4-FFF2-40B4-BE49-F238E27FC236}">
                <a16:creationId xmlns:a16="http://schemas.microsoft.com/office/drawing/2014/main" id="{8B27F4A0-73F2-A3F4-79C0-A101B01E6A1C}"/>
              </a:ext>
            </a:extLst>
          </p:cNvPr>
          <p:cNvSpPr txBox="1"/>
          <p:nvPr/>
        </p:nvSpPr>
        <p:spPr>
          <a:xfrm>
            <a:off x="10449846" y="4524591"/>
            <a:ext cx="1555627" cy="246221"/>
          </a:xfrm>
          <a:prstGeom prst="rect">
            <a:avLst/>
          </a:prstGeom>
          <a:noFill/>
        </p:spPr>
        <p:txBody>
          <a:bodyPr wrap="square">
            <a:spAutoFit/>
          </a:bodyPr>
          <a:lstStyle/>
          <a:p>
            <a:r>
              <a:rPr lang="en-GB" sz="1000" dirty="0"/>
              <a:t>https://</a:t>
            </a:r>
            <a:r>
              <a:rPr lang="en-GB" sz="1000" dirty="0" err="1"/>
              <a:t>www.homify.co.uk</a:t>
            </a:r>
            <a:endParaRPr lang="en-GB" sz="1000" dirty="0"/>
          </a:p>
        </p:txBody>
      </p:sp>
    </p:spTree>
    <p:extLst>
      <p:ext uri="{BB962C8B-B14F-4D97-AF65-F5344CB8AC3E}">
        <p14:creationId xmlns:p14="http://schemas.microsoft.com/office/powerpoint/2010/main" val="17524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6D1E-6613-9A4D-B014-460F2E191C0F}"/>
              </a:ext>
            </a:extLst>
          </p:cNvPr>
          <p:cNvSpPr>
            <a:spLocks noGrp="1"/>
          </p:cNvSpPr>
          <p:nvPr>
            <p:ph type="title"/>
          </p:nvPr>
        </p:nvSpPr>
        <p:spPr/>
        <p:txBody>
          <a:bodyPr/>
          <a:lstStyle/>
          <a:p>
            <a:r>
              <a:rPr lang="en-GB" dirty="0"/>
              <a:t>How big is a wind turbine blade?</a:t>
            </a:r>
          </a:p>
        </p:txBody>
      </p:sp>
      <p:pic>
        <p:nvPicPr>
          <p:cNvPr id="2050" name="Picture 2" descr="Follow The Wind — Renewable Jobs for NY">
            <a:extLst>
              <a:ext uri="{FF2B5EF4-FFF2-40B4-BE49-F238E27FC236}">
                <a16:creationId xmlns:a16="http://schemas.microsoft.com/office/drawing/2014/main" id="{5D7D44BB-AD38-AD4E-82FE-B7EA0F9C99DF}"/>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0" y="1018215"/>
            <a:ext cx="6269039" cy="53836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nshore turbine capacities smash 6 MW, pressuring logistics | Reuters  Events | Renewables">
            <a:extLst>
              <a:ext uri="{FF2B5EF4-FFF2-40B4-BE49-F238E27FC236}">
                <a16:creationId xmlns:a16="http://schemas.microsoft.com/office/drawing/2014/main" id="{42A7FAD4-2F6D-CB42-88B4-8241D233EB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9039" y="1021898"/>
            <a:ext cx="5922963" cy="53799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AAF90E-318F-7DE0-82CD-CDF0E9461581}"/>
              </a:ext>
            </a:extLst>
          </p:cNvPr>
          <p:cNvSpPr txBox="1"/>
          <p:nvPr/>
        </p:nvSpPr>
        <p:spPr>
          <a:xfrm>
            <a:off x="56838" y="6028757"/>
            <a:ext cx="1562724" cy="246221"/>
          </a:xfrm>
          <a:prstGeom prst="rect">
            <a:avLst/>
          </a:prstGeom>
          <a:noFill/>
        </p:spPr>
        <p:txBody>
          <a:bodyPr wrap="square">
            <a:spAutoFit/>
          </a:bodyPr>
          <a:lstStyle/>
          <a:p>
            <a:r>
              <a:rPr lang="en-GB" sz="1000" b="0" u="none" strike="noStrike" dirty="0">
                <a:solidFill>
                  <a:schemeClr val="bg1">
                    <a:lumMod val="95000"/>
                  </a:schemeClr>
                </a:solidFill>
                <a:effectLst/>
                <a:latin typeface="+mj-lt"/>
              </a:rPr>
              <a:t>John Hickey/Buffalo News</a:t>
            </a:r>
            <a:endParaRPr lang="en-GB" sz="1000" dirty="0">
              <a:solidFill>
                <a:schemeClr val="bg1">
                  <a:lumMod val="95000"/>
                </a:schemeClr>
              </a:solidFill>
              <a:latin typeface="+mj-lt"/>
            </a:endParaRPr>
          </a:p>
        </p:txBody>
      </p:sp>
      <p:sp>
        <p:nvSpPr>
          <p:cNvPr id="8" name="TextBox 7">
            <a:extLst>
              <a:ext uri="{FF2B5EF4-FFF2-40B4-BE49-F238E27FC236}">
                <a16:creationId xmlns:a16="http://schemas.microsoft.com/office/drawing/2014/main" id="{73504C23-A849-123A-4219-29C29B0F6FD0}"/>
              </a:ext>
            </a:extLst>
          </p:cNvPr>
          <p:cNvSpPr txBox="1"/>
          <p:nvPr/>
        </p:nvSpPr>
        <p:spPr>
          <a:xfrm>
            <a:off x="10759190" y="5976849"/>
            <a:ext cx="2462134" cy="246221"/>
          </a:xfrm>
          <a:prstGeom prst="rect">
            <a:avLst/>
          </a:prstGeom>
          <a:noFill/>
        </p:spPr>
        <p:txBody>
          <a:bodyPr wrap="square">
            <a:spAutoFit/>
          </a:bodyPr>
          <a:lstStyle/>
          <a:p>
            <a:r>
              <a:rPr lang="en-GB" sz="1000" dirty="0">
                <a:solidFill>
                  <a:schemeClr val="bg1">
                    <a:lumMod val="95000"/>
                  </a:schemeClr>
                </a:solidFill>
              </a:rPr>
              <a:t>https://</a:t>
            </a:r>
            <a:r>
              <a:rPr lang="en-GB" sz="1000" dirty="0" err="1">
                <a:solidFill>
                  <a:schemeClr val="bg1">
                    <a:lumMod val="95000"/>
                  </a:schemeClr>
                </a:solidFill>
              </a:rPr>
              <a:t>www.reddit.com</a:t>
            </a:r>
            <a:r>
              <a:rPr lang="en-GB" sz="1000" dirty="0">
                <a:solidFill>
                  <a:schemeClr val="bg1">
                    <a:lumMod val="95000"/>
                  </a:schemeClr>
                </a:solidFill>
              </a:rPr>
              <a:t>/</a:t>
            </a:r>
          </a:p>
        </p:txBody>
      </p:sp>
    </p:spTree>
    <p:extLst>
      <p:ext uri="{BB962C8B-B14F-4D97-AF65-F5344CB8AC3E}">
        <p14:creationId xmlns:p14="http://schemas.microsoft.com/office/powerpoint/2010/main" val="320529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594B-DD93-9B4C-A935-B1F667020865}"/>
              </a:ext>
            </a:extLst>
          </p:cNvPr>
          <p:cNvSpPr>
            <a:spLocks noGrp="1"/>
          </p:cNvSpPr>
          <p:nvPr>
            <p:ph type="title"/>
          </p:nvPr>
        </p:nvSpPr>
        <p:spPr/>
        <p:txBody>
          <a:bodyPr/>
          <a:lstStyle/>
          <a:p>
            <a:r>
              <a:rPr lang="en-GB" dirty="0"/>
              <a:t>Inside the nacelle</a:t>
            </a:r>
          </a:p>
        </p:txBody>
      </p:sp>
      <p:pic>
        <p:nvPicPr>
          <p:cNvPr id="6" name="Content Placeholder 5">
            <a:extLst>
              <a:ext uri="{FF2B5EF4-FFF2-40B4-BE49-F238E27FC236}">
                <a16:creationId xmlns:a16="http://schemas.microsoft.com/office/drawing/2014/main" id="{3BAFEF5E-5F78-B544-976F-6CA81B1E840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15068" y="1129846"/>
            <a:ext cx="3980932" cy="5307910"/>
          </a:xfrm>
          <a:prstGeom prst="rect">
            <a:avLst/>
          </a:prstGeom>
        </p:spPr>
      </p:pic>
      <p:pic>
        <p:nvPicPr>
          <p:cNvPr id="7" name="Picture 6">
            <a:extLst>
              <a:ext uri="{FF2B5EF4-FFF2-40B4-BE49-F238E27FC236}">
                <a16:creationId xmlns:a16="http://schemas.microsoft.com/office/drawing/2014/main" id="{062C7E62-C083-FC49-B9E8-C845A2533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543" y="1129846"/>
            <a:ext cx="3980931" cy="5307909"/>
          </a:xfrm>
          <a:prstGeom prst="rect">
            <a:avLst/>
          </a:prstGeom>
        </p:spPr>
      </p:pic>
    </p:spTree>
    <p:extLst>
      <p:ext uri="{BB962C8B-B14F-4D97-AF65-F5344CB8AC3E}">
        <p14:creationId xmlns:p14="http://schemas.microsoft.com/office/powerpoint/2010/main" val="24544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501-00DF-2449-A001-5E34B305E841}"/>
              </a:ext>
            </a:extLst>
          </p:cNvPr>
          <p:cNvSpPr>
            <a:spLocks noGrp="1"/>
          </p:cNvSpPr>
          <p:nvPr>
            <p:ph type="title"/>
          </p:nvPr>
        </p:nvSpPr>
        <p:spPr>
          <a:xfrm>
            <a:off x="838200" y="232228"/>
            <a:ext cx="10515600" cy="1224614"/>
          </a:xfrm>
        </p:spPr>
        <p:txBody>
          <a:bodyPr>
            <a:noAutofit/>
          </a:bodyPr>
          <a:lstStyle/>
          <a:p>
            <a:pPr algn="r"/>
            <a:r>
              <a:rPr lang="en-GB" dirty="0"/>
              <a:t>Laura – Turbine technician</a:t>
            </a:r>
            <a:r>
              <a:rPr lang="en-GB" sz="3600" dirty="0"/>
              <a:t>, </a:t>
            </a:r>
            <a:r>
              <a:rPr lang="en-GB" sz="2000" dirty="0"/>
              <a:t>Siemens Gamesa Renewable Energy</a:t>
            </a:r>
            <a:br>
              <a:rPr lang="en-GB" sz="3600" dirty="0"/>
            </a:br>
            <a:r>
              <a:rPr lang="en-GB" dirty="0">
                <a:solidFill>
                  <a:schemeClr val="accent1"/>
                </a:solidFill>
              </a:rPr>
              <a:t>Practical – Adventurous - Independent</a:t>
            </a:r>
          </a:p>
        </p:txBody>
      </p:sp>
      <p:sp>
        <p:nvSpPr>
          <p:cNvPr id="4" name="Content Placeholder 3">
            <a:extLst>
              <a:ext uri="{FF2B5EF4-FFF2-40B4-BE49-F238E27FC236}">
                <a16:creationId xmlns:a16="http://schemas.microsoft.com/office/drawing/2014/main" id="{2CCA3771-038B-E64B-8D05-45A9B1721DCA}"/>
              </a:ext>
            </a:extLst>
          </p:cNvPr>
          <p:cNvSpPr>
            <a:spLocks noGrp="1"/>
          </p:cNvSpPr>
          <p:nvPr>
            <p:ph sz="half" idx="2"/>
          </p:nvPr>
        </p:nvSpPr>
        <p:spPr>
          <a:xfrm>
            <a:off x="6012283" y="2214079"/>
            <a:ext cx="4782519" cy="3425125"/>
          </a:xfrm>
          <a:solidFill>
            <a:schemeClr val="accent2">
              <a:lumMod val="20000"/>
              <a:lumOff val="80000"/>
            </a:schemeClr>
          </a:solidFill>
          <a:ln>
            <a:solidFill>
              <a:schemeClr val="accent1"/>
            </a:solidFill>
          </a:ln>
        </p:spPr>
        <p:txBody>
          <a:bodyPr>
            <a:normAutofit/>
          </a:bodyPr>
          <a:lstStyle/>
          <a:p>
            <a:pPr marL="0" indent="0">
              <a:buNone/>
            </a:pPr>
            <a:r>
              <a:rPr lang="en-GB" dirty="0"/>
              <a:t>“I keep the turbines running so that they continue provide power to the grid/home.</a:t>
            </a:r>
          </a:p>
          <a:p>
            <a:pPr marL="0" indent="0">
              <a:buNone/>
            </a:pPr>
            <a:endParaRPr lang="en-GB" dirty="0"/>
          </a:p>
          <a:p>
            <a:pPr marL="0" indent="0">
              <a:buNone/>
            </a:pPr>
            <a:r>
              <a:rPr lang="en-GB" dirty="0"/>
              <a:t>If you are practical then make it pay – and help the planet too!”</a:t>
            </a:r>
          </a:p>
        </p:txBody>
      </p:sp>
      <p:pic>
        <p:nvPicPr>
          <p:cNvPr id="3" name="Content Placeholder 2">
            <a:extLst>
              <a:ext uri="{FF2B5EF4-FFF2-40B4-BE49-F238E27FC236}">
                <a16:creationId xmlns:a16="http://schemas.microsoft.com/office/drawing/2014/main" id="{E3CB7CD9-DEE4-4641-8B41-0FB3A42232CF}"/>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854398" y="1581506"/>
            <a:ext cx="3517702" cy="4690270"/>
          </a:xfrm>
          <a:prstGeom prst="rect">
            <a:avLst/>
          </a:prstGeom>
        </p:spPr>
      </p:pic>
    </p:spTree>
    <p:extLst>
      <p:ext uri="{BB962C8B-B14F-4D97-AF65-F5344CB8AC3E}">
        <p14:creationId xmlns:p14="http://schemas.microsoft.com/office/powerpoint/2010/main" val="146476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501-00DF-2449-A001-5E34B305E841}"/>
              </a:ext>
            </a:extLst>
          </p:cNvPr>
          <p:cNvSpPr>
            <a:spLocks noGrp="1"/>
          </p:cNvSpPr>
          <p:nvPr>
            <p:ph type="title"/>
          </p:nvPr>
        </p:nvSpPr>
        <p:spPr>
          <a:xfrm>
            <a:off x="838200" y="232228"/>
            <a:ext cx="10515600" cy="1224614"/>
          </a:xfrm>
        </p:spPr>
        <p:txBody>
          <a:bodyPr>
            <a:noAutofit/>
          </a:bodyPr>
          <a:lstStyle/>
          <a:p>
            <a:pPr algn="r"/>
            <a:r>
              <a:rPr lang="en-GB" dirty="0"/>
              <a:t>Alex – Engineer</a:t>
            </a:r>
            <a:r>
              <a:rPr lang="en-GB" sz="3600" dirty="0"/>
              <a:t>, </a:t>
            </a:r>
            <a:r>
              <a:rPr lang="en-GB" sz="3200" dirty="0"/>
              <a:t>London Array</a:t>
            </a:r>
            <a:br>
              <a:rPr lang="en-GB" sz="3600" dirty="0"/>
            </a:br>
            <a:r>
              <a:rPr lang="en-GB" dirty="0">
                <a:solidFill>
                  <a:schemeClr val="accent1"/>
                </a:solidFill>
              </a:rPr>
              <a:t>Practical – Adventurous - Motivated</a:t>
            </a:r>
          </a:p>
        </p:txBody>
      </p:sp>
      <p:sp>
        <p:nvSpPr>
          <p:cNvPr id="4" name="Content Placeholder 3">
            <a:extLst>
              <a:ext uri="{FF2B5EF4-FFF2-40B4-BE49-F238E27FC236}">
                <a16:creationId xmlns:a16="http://schemas.microsoft.com/office/drawing/2014/main" id="{2CCA3771-038B-E64B-8D05-45A9B1721DCA}"/>
              </a:ext>
            </a:extLst>
          </p:cNvPr>
          <p:cNvSpPr>
            <a:spLocks noGrp="1"/>
          </p:cNvSpPr>
          <p:nvPr>
            <p:ph sz="half" idx="2"/>
          </p:nvPr>
        </p:nvSpPr>
        <p:spPr>
          <a:xfrm>
            <a:off x="6571280" y="2371241"/>
            <a:ext cx="4782519" cy="3425125"/>
          </a:xfrm>
          <a:solidFill>
            <a:schemeClr val="accent2">
              <a:lumMod val="20000"/>
              <a:lumOff val="80000"/>
            </a:schemeClr>
          </a:solidFill>
          <a:ln>
            <a:solidFill>
              <a:schemeClr val="accent1"/>
            </a:solidFill>
          </a:ln>
        </p:spPr>
        <p:txBody>
          <a:bodyPr>
            <a:normAutofit fontScale="92500" lnSpcReduction="10000"/>
          </a:bodyPr>
          <a:lstStyle/>
          <a:p>
            <a:pPr marL="0" indent="0">
              <a:buNone/>
            </a:pPr>
            <a:r>
              <a:rPr lang="en-GB" dirty="0"/>
              <a:t>“I make sure the wind turbines perform as efficiently as possible, to supply as much electricity to the UK as possible.</a:t>
            </a:r>
          </a:p>
          <a:p>
            <a:pPr marL="0" indent="0">
              <a:buNone/>
            </a:pPr>
            <a:endParaRPr lang="en-GB" dirty="0"/>
          </a:p>
          <a:p>
            <a:pPr marL="0" indent="0">
              <a:buNone/>
            </a:pPr>
            <a:r>
              <a:rPr lang="en-GB" dirty="0"/>
              <a:t>Every day is different, I get to work with cutting edge technology and have some very interesting puzzles to solve!”</a:t>
            </a:r>
          </a:p>
        </p:txBody>
      </p:sp>
      <p:pic>
        <p:nvPicPr>
          <p:cNvPr id="3" name="Content Placeholder 2">
            <a:extLst>
              <a:ext uri="{FF2B5EF4-FFF2-40B4-BE49-F238E27FC236}">
                <a16:creationId xmlns:a16="http://schemas.microsoft.com/office/drawing/2014/main" id="{D30B7363-20BF-F34C-A4C3-71C197FAD2A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53331" y="1825625"/>
            <a:ext cx="4351338" cy="4351338"/>
          </a:xfrm>
          <a:prstGeom prst="rect">
            <a:avLst/>
          </a:prstGeom>
        </p:spPr>
      </p:pic>
    </p:spTree>
    <p:extLst>
      <p:ext uri="{BB962C8B-B14F-4D97-AF65-F5344CB8AC3E}">
        <p14:creationId xmlns:p14="http://schemas.microsoft.com/office/powerpoint/2010/main" val="143625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34EC-DCA7-324C-859F-0C59DB01661C}"/>
              </a:ext>
            </a:extLst>
          </p:cNvPr>
          <p:cNvSpPr>
            <a:spLocks noGrp="1"/>
          </p:cNvSpPr>
          <p:nvPr>
            <p:ph type="title"/>
          </p:nvPr>
        </p:nvSpPr>
        <p:spPr>
          <a:xfrm>
            <a:off x="838200" y="232228"/>
            <a:ext cx="10611678" cy="897618"/>
          </a:xfrm>
        </p:spPr>
        <p:txBody>
          <a:bodyPr>
            <a:normAutofit/>
          </a:bodyPr>
          <a:lstStyle/>
          <a:p>
            <a:r>
              <a:rPr lang="en-US" dirty="0"/>
              <a:t>Experiment: What affects the turbine’s power?</a:t>
            </a:r>
          </a:p>
        </p:txBody>
      </p:sp>
      <p:sp>
        <p:nvSpPr>
          <p:cNvPr id="3" name="Content Placeholder 2">
            <a:extLst>
              <a:ext uri="{FF2B5EF4-FFF2-40B4-BE49-F238E27FC236}">
                <a16:creationId xmlns:a16="http://schemas.microsoft.com/office/drawing/2014/main" id="{AF046823-48B5-8041-BAE1-4AE68E22DBAF}"/>
              </a:ext>
            </a:extLst>
          </p:cNvPr>
          <p:cNvSpPr>
            <a:spLocks noGrp="1"/>
          </p:cNvSpPr>
          <p:nvPr>
            <p:ph idx="1"/>
          </p:nvPr>
        </p:nvSpPr>
        <p:spPr/>
        <p:txBody>
          <a:bodyPr>
            <a:normAutofit fontScale="92500"/>
          </a:bodyPr>
          <a:lstStyle/>
          <a:p>
            <a:pPr marL="0" indent="0">
              <a:buNone/>
            </a:pPr>
            <a:r>
              <a:rPr lang="en-US" dirty="0"/>
              <a:t>If you have access to the Bright Sparks kit, you can demonstrate the 3 blades.  Otherwise you can use the images on the next 2 slides:</a:t>
            </a:r>
          </a:p>
          <a:p>
            <a:r>
              <a:rPr lang="en-US" dirty="0"/>
              <a:t>Show or demonstrate the 3 turbine blade arrangements in turn</a:t>
            </a:r>
          </a:p>
          <a:p>
            <a:r>
              <a:rPr lang="en-US" dirty="0"/>
              <a:t>Ask students to predict which one will produce the highest voltage and why.</a:t>
            </a:r>
          </a:p>
          <a:p>
            <a:r>
              <a:rPr lang="en-US" dirty="0"/>
              <a:t>Ask students how to ensure a fair test (keep distance to hairdryer constant), and how to display results (bar chart).</a:t>
            </a:r>
          </a:p>
          <a:p>
            <a:r>
              <a:rPr lang="en-US" dirty="0"/>
              <a:t>Measure the voltage output of each (use multimeter on 20V dc setting, with red and black leads from generator connected to middle and right hand (“COM”) terminals respectively) and record in a table.</a:t>
            </a:r>
          </a:p>
          <a:p>
            <a:r>
              <a:rPr lang="en-US" dirty="0"/>
              <a:t>Pupils can display the results on a bar graph, compare them with their predictions and make a conclusion.</a:t>
            </a:r>
          </a:p>
          <a:p>
            <a:endParaRPr lang="en-US" dirty="0"/>
          </a:p>
        </p:txBody>
      </p:sp>
    </p:spTree>
    <p:extLst>
      <p:ext uri="{BB962C8B-B14F-4D97-AF65-F5344CB8AC3E}">
        <p14:creationId xmlns:p14="http://schemas.microsoft.com/office/powerpoint/2010/main" val="99092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A4B18-2DAF-F3CC-809C-8871508200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42983" y="1703973"/>
            <a:ext cx="5143868" cy="3857901"/>
          </a:xfrm>
          <a:prstGeom prst="rect">
            <a:avLst/>
          </a:prstGeom>
        </p:spPr>
      </p:pic>
      <p:pic>
        <p:nvPicPr>
          <p:cNvPr id="5" name="Picture 4">
            <a:extLst>
              <a:ext uri="{FF2B5EF4-FFF2-40B4-BE49-F238E27FC236}">
                <a16:creationId xmlns:a16="http://schemas.microsoft.com/office/drawing/2014/main" id="{6EAD2A6E-7F9F-F6A4-7113-FEA6543EC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524066" y="1703972"/>
            <a:ext cx="5143867" cy="3857901"/>
          </a:xfrm>
          <a:prstGeom prst="rect">
            <a:avLst/>
          </a:prstGeom>
        </p:spPr>
      </p:pic>
      <p:pic>
        <p:nvPicPr>
          <p:cNvPr id="7" name="Picture 6">
            <a:extLst>
              <a:ext uri="{FF2B5EF4-FFF2-40B4-BE49-F238E27FC236}">
                <a16:creationId xmlns:a16="http://schemas.microsoft.com/office/drawing/2014/main" id="{14A86701-DBA6-DEE3-4127-EA58D29AA6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7691114" y="1703973"/>
            <a:ext cx="5143869" cy="3857902"/>
          </a:xfrm>
          <a:prstGeom prst="rect">
            <a:avLst/>
          </a:prstGeom>
        </p:spPr>
      </p:pic>
      <p:sp>
        <p:nvSpPr>
          <p:cNvPr id="8" name="Title 7">
            <a:extLst>
              <a:ext uri="{FF2B5EF4-FFF2-40B4-BE49-F238E27FC236}">
                <a16:creationId xmlns:a16="http://schemas.microsoft.com/office/drawing/2014/main" id="{8C1B47F7-9977-186E-692F-3E4879C8A19F}"/>
              </a:ext>
            </a:extLst>
          </p:cNvPr>
          <p:cNvSpPr>
            <a:spLocks noGrp="1"/>
          </p:cNvSpPr>
          <p:nvPr>
            <p:ph type="title"/>
          </p:nvPr>
        </p:nvSpPr>
        <p:spPr>
          <a:xfrm>
            <a:off x="838199" y="232228"/>
            <a:ext cx="10513423" cy="897618"/>
          </a:xfrm>
        </p:spPr>
        <p:txBody>
          <a:bodyPr>
            <a:normAutofit fontScale="90000"/>
          </a:bodyPr>
          <a:lstStyle/>
          <a:p>
            <a:r>
              <a:rPr lang="en-GB" dirty="0"/>
              <a:t>Prediction – which one will produce most power?</a:t>
            </a:r>
          </a:p>
        </p:txBody>
      </p:sp>
      <p:sp>
        <p:nvSpPr>
          <p:cNvPr id="9" name="TextBox 8">
            <a:extLst>
              <a:ext uri="{FF2B5EF4-FFF2-40B4-BE49-F238E27FC236}">
                <a16:creationId xmlns:a16="http://schemas.microsoft.com/office/drawing/2014/main" id="{DB059C62-FD50-ED4D-3CD3-63FE797345B3}"/>
              </a:ext>
            </a:extLst>
          </p:cNvPr>
          <p:cNvSpPr txBox="1"/>
          <p:nvPr/>
        </p:nvSpPr>
        <p:spPr>
          <a:xfrm>
            <a:off x="474622" y="5612345"/>
            <a:ext cx="2908660" cy="369332"/>
          </a:xfrm>
          <a:prstGeom prst="rect">
            <a:avLst/>
          </a:prstGeom>
          <a:solidFill>
            <a:schemeClr val="bg1"/>
          </a:solidFill>
        </p:spPr>
        <p:txBody>
          <a:bodyPr wrap="square" rtlCol="0">
            <a:spAutoFit/>
          </a:bodyPr>
          <a:lstStyle/>
          <a:p>
            <a:r>
              <a:rPr lang="en-GB" dirty="0"/>
              <a:t>Two long thin blades - red</a:t>
            </a:r>
          </a:p>
        </p:txBody>
      </p:sp>
      <p:sp>
        <p:nvSpPr>
          <p:cNvPr id="10" name="TextBox 9">
            <a:extLst>
              <a:ext uri="{FF2B5EF4-FFF2-40B4-BE49-F238E27FC236}">
                <a16:creationId xmlns:a16="http://schemas.microsoft.com/office/drawing/2014/main" id="{42A360B7-44A3-F3AE-90E0-6CE3898507E2}"/>
              </a:ext>
            </a:extLst>
          </p:cNvPr>
          <p:cNvSpPr txBox="1"/>
          <p:nvPr/>
        </p:nvSpPr>
        <p:spPr>
          <a:xfrm>
            <a:off x="4641669" y="5612345"/>
            <a:ext cx="2908660" cy="369332"/>
          </a:xfrm>
          <a:prstGeom prst="rect">
            <a:avLst/>
          </a:prstGeom>
          <a:solidFill>
            <a:schemeClr val="bg1"/>
          </a:solidFill>
        </p:spPr>
        <p:txBody>
          <a:bodyPr wrap="square" rtlCol="0">
            <a:spAutoFit/>
          </a:bodyPr>
          <a:lstStyle/>
          <a:p>
            <a:r>
              <a:rPr lang="en-GB" dirty="0"/>
              <a:t>Five short wide blades - blue</a:t>
            </a:r>
          </a:p>
        </p:txBody>
      </p:sp>
      <p:sp>
        <p:nvSpPr>
          <p:cNvPr id="11" name="TextBox 10">
            <a:extLst>
              <a:ext uri="{FF2B5EF4-FFF2-40B4-BE49-F238E27FC236}">
                <a16:creationId xmlns:a16="http://schemas.microsoft.com/office/drawing/2014/main" id="{913BE61F-4A49-8A56-9DA6-A577413F6B9C}"/>
              </a:ext>
            </a:extLst>
          </p:cNvPr>
          <p:cNvSpPr txBox="1"/>
          <p:nvPr/>
        </p:nvSpPr>
        <p:spPr>
          <a:xfrm>
            <a:off x="8808718" y="5473845"/>
            <a:ext cx="2908660" cy="646331"/>
          </a:xfrm>
          <a:prstGeom prst="rect">
            <a:avLst/>
          </a:prstGeom>
          <a:solidFill>
            <a:schemeClr val="bg1"/>
          </a:solidFill>
        </p:spPr>
        <p:txBody>
          <a:bodyPr wrap="square" rtlCol="0">
            <a:spAutoFit/>
          </a:bodyPr>
          <a:lstStyle/>
          <a:p>
            <a:r>
              <a:rPr lang="en-GB" dirty="0"/>
              <a:t>Four curved blades – yellow (NB. vertical axis!)</a:t>
            </a:r>
          </a:p>
        </p:txBody>
      </p:sp>
    </p:spTree>
    <p:extLst>
      <p:ext uri="{BB962C8B-B14F-4D97-AF65-F5344CB8AC3E}">
        <p14:creationId xmlns:p14="http://schemas.microsoft.com/office/powerpoint/2010/main" val="635805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20C1D-A125-72FB-82D6-CFB6BD35F6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43980" y="1646509"/>
            <a:ext cx="5151847" cy="3863886"/>
          </a:xfrm>
          <a:prstGeom prst="rect">
            <a:avLst/>
          </a:prstGeom>
        </p:spPr>
      </p:pic>
      <p:pic>
        <p:nvPicPr>
          <p:cNvPr id="5" name="Picture 4">
            <a:extLst>
              <a:ext uri="{FF2B5EF4-FFF2-40B4-BE49-F238E27FC236}">
                <a16:creationId xmlns:a16="http://schemas.microsoft.com/office/drawing/2014/main" id="{F74A184D-B7D5-D81D-7701-C555DA0474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428636" y="1646510"/>
            <a:ext cx="5151847" cy="3863885"/>
          </a:xfrm>
          <a:prstGeom prst="rect">
            <a:avLst/>
          </a:prstGeom>
        </p:spPr>
      </p:pic>
      <p:pic>
        <p:nvPicPr>
          <p:cNvPr id="7" name="Picture 6">
            <a:extLst>
              <a:ext uri="{FF2B5EF4-FFF2-40B4-BE49-F238E27FC236}">
                <a16:creationId xmlns:a16="http://schemas.microsoft.com/office/drawing/2014/main" id="{A59C4C2D-23EC-0DAD-A37F-53140F870C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7501251" y="1646509"/>
            <a:ext cx="5151847" cy="3863885"/>
          </a:xfrm>
          <a:prstGeom prst="rect">
            <a:avLst/>
          </a:prstGeom>
        </p:spPr>
      </p:pic>
      <p:sp>
        <p:nvSpPr>
          <p:cNvPr id="8" name="TextBox 7">
            <a:extLst>
              <a:ext uri="{FF2B5EF4-FFF2-40B4-BE49-F238E27FC236}">
                <a16:creationId xmlns:a16="http://schemas.microsoft.com/office/drawing/2014/main" id="{E35E3D4E-6275-10B0-4E0F-A0DB0735956E}"/>
              </a:ext>
            </a:extLst>
          </p:cNvPr>
          <p:cNvSpPr txBox="1"/>
          <p:nvPr/>
        </p:nvSpPr>
        <p:spPr>
          <a:xfrm>
            <a:off x="1110344" y="5316583"/>
            <a:ext cx="966652" cy="369332"/>
          </a:xfrm>
          <a:prstGeom prst="rect">
            <a:avLst/>
          </a:prstGeom>
          <a:solidFill>
            <a:schemeClr val="bg1"/>
          </a:solidFill>
        </p:spPr>
        <p:txBody>
          <a:bodyPr wrap="square" rtlCol="0">
            <a:spAutoFit/>
          </a:bodyPr>
          <a:lstStyle/>
          <a:p>
            <a:r>
              <a:rPr lang="en-GB" dirty="0"/>
              <a:t>3.20 V</a:t>
            </a:r>
          </a:p>
        </p:txBody>
      </p:sp>
      <p:sp>
        <p:nvSpPr>
          <p:cNvPr id="9" name="TextBox 8">
            <a:extLst>
              <a:ext uri="{FF2B5EF4-FFF2-40B4-BE49-F238E27FC236}">
                <a16:creationId xmlns:a16="http://schemas.microsoft.com/office/drawing/2014/main" id="{CA98225B-EDF7-839E-371E-B4A16D88FDC2}"/>
              </a:ext>
            </a:extLst>
          </p:cNvPr>
          <p:cNvSpPr txBox="1"/>
          <p:nvPr/>
        </p:nvSpPr>
        <p:spPr>
          <a:xfrm>
            <a:off x="9196071" y="5316918"/>
            <a:ext cx="966652" cy="369332"/>
          </a:xfrm>
          <a:prstGeom prst="rect">
            <a:avLst/>
          </a:prstGeom>
          <a:solidFill>
            <a:schemeClr val="bg1"/>
          </a:solidFill>
        </p:spPr>
        <p:txBody>
          <a:bodyPr wrap="square" rtlCol="0">
            <a:spAutoFit/>
          </a:bodyPr>
          <a:lstStyle/>
          <a:p>
            <a:r>
              <a:rPr lang="en-GB" dirty="0"/>
              <a:t>2.00 V</a:t>
            </a:r>
          </a:p>
        </p:txBody>
      </p:sp>
      <p:sp>
        <p:nvSpPr>
          <p:cNvPr id="10" name="TextBox 9">
            <a:extLst>
              <a:ext uri="{FF2B5EF4-FFF2-40B4-BE49-F238E27FC236}">
                <a16:creationId xmlns:a16="http://schemas.microsoft.com/office/drawing/2014/main" id="{9E29ECFC-9A14-9A0F-A09B-FA5079A5BBCC}"/>
              </a:ext>
            </a:extLst>
          </p:cNvPr>
          <p:cNvSpPr txBox="1"/>
          <p:nvPr/>
        </p:nvSpPr>
        <p:spPr>
          <a:xfrm>
            <a:off x="5335087" y="5295146"/>
            <a:ext cx="966652" cy="369332"/>
          </a:xfrm>
          <a:prstGeom prst="rect">
            <a:avLst/>
          </a:prstGeom>
          <a:solidFill>
            <a:schemeClr val="bg1"/>
          </a:solidFill>
        </p:spPr>
        <p:txBody>
          <a:bodyPr wrap="square" rtlCol="0">
            <a:spAutoFit/>
          </a:bodyPr>
          <a:lstStyle/>
          <a:p>
            <a:r>
              <a:rPr lang="en-GB" dirty="0"/>
              <a:t>11.00 V</a:t>
            </a:r>
          </a:p>
        </p:txBody>
      </p:sp>
      <p:sp>
        <p:nvSpPr>
          <p:cNvPr id="11" name="Title 10">
            <a:extLst>
              <a:ext uri="{FF2B5EF4-FFF2-40B4-BE49-F238E27FC236}">
                <a16:creationId xmlns:a16="http://schemas.microsoft.com/office/drawing/2014/main" id="{373BAC03-F90B-EDD2-85B7-A8DC82393E7B}"/>
              </a:ext>
            </a:extLst>
          </p:cNvPr>
          <p:cNvSpPr>
            <a:spLocks noGrp="1"/>
          </p:cNvSpPr>
          <p:nvPr>
            <p:ph type="title"/>
          </p:nvPr>
        </p:nvSpPr>
        <p:spPr/>
        <p:txBody>
          <a:bodyPr/>
          <a:lstStyle/>
          <a:p>
            <a:r>
              <a:rPr lang="en-GB" dirty="0"/>
              <a:t>Did you predict correctly?</a:t>
            </a:r>
          </a:p>
        </p:txBody>
      </p:sp>
    </p:spTree>
    <p:extLst>
      <p:ext uri="{BB962C8B-B14F-4D97-AF65-F5344CB8AC3E}">
        <p14:creationId xmlns:p14="http://schemas.microsoft.com/office/powerpoint/2010/main" val="7496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6F72-40F9-7F4A-88C5-DC20C056A722}"/>
              </a:ext>
            </a:extLst>
          </p:cNvPr>
          <p:cNvSpPr>
            <a:spLocks noGrp="1"/>
          </p:cNvSpPr>
          <p:nvPr>
            <p:ph type="title"/>
          </p:nvPr>
        </p:nvSpPr>
        <p:spPr/>
        <p:txBody>
          <a:bodyPr/>
          <a:lstStyle/>
          <a:p>
            <a:r>
              <a:rPr lang="en-GB" dirty="0"/>
              <a:t>Curriculum links – KS2</a:t>
            </a:r>
          </a:p>
        </p:txBody>
      </p:sp>
      <p:pic>
        <p:nvPicPr>
          <p:cNvPr id="4" name="Content Placeholder 3">
            <a:extLst>
              <a:ext uri="{FF2B5EF4-FFF2-40B4-BE49-F238E27FC236}">
                <a16:creationId xmlns:a16="http://schemas.microsoft.com/office/drawing/2014/main" id="{6D86FF6E-3F04-6947-95FC-C91278917F4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6843" y="1129847"/>
            <a:ext cx="6013330" cy="2211614"/>
          </a:xfrm>
          <a:prstGeom prst="rect">
            <a:avLst/>
          </a:prstGeom>
        </p:spPr>
      </p:pic>
      <p:pic>
        <p:nvPicPr>
          <p:cNvPr id="5" name="Picture 4">
            <a:extLst>
              <a:ext uri="{FF2B5EF4-FFF2-40B4-BE49-F238E27FC236}">
                <a16:creationId xmlns:a16="http://schemas.microsoft.com/office/drawing/2014/main" id="{9353B26E-0F6B-CB49-A3C4-64A61FCC8D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6843" y="3341460"/>
            <a:ext cx="5700706" cy="3486625"/>
          </a:xfrm>
          <a:prstGeom prst="rect">
            <a:avLst/>
          </a:prstGeom>
        </p:spPr>
      </p:pic>
    </p:spTree>
    <p:extLst>
      <p:ext uri="{BB962C8B-B14F-4D97-AF65-F5344CB8AC3E}">
        <p14:creationId xmlns:p14="http://schemas.microsoft.com/office/powerpoint/2010/main" val="215623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7966-94F2-922E-CD64-97075557CAB0}"/>
              </a:ext>
            </a:extLst>
          </p:cNvPr>
          <p:cNvSpPr>
            <a:spLocks noGrp="1"/>
          </p:cNvSpPr>
          <p:nvPr>
            <p:ph type="title"/>
          </p:nvPr>
        </p:nvSpPr>
        <p:spPr>
          <a:xfrm>
            <a:off x="838199" y="232228"/>
            <a:ext cx="11009811" cy="897618"/>
          </a:xfrm>
        </p:spPr>
        <p:txBody>
          <a:bodyPr>
            <a:normAutofit/>
          </a:bodyPr>
          <a:lstStyle/>
          <a:p>
            <a:r>
              <a:rPr lang="en-GB" dirty="0"/>
              <a:t>Using Bright Sparks wind turbine kit</a:t>
            </a:r>
          </a:p>
        </p:txBody>
      </p:sp>
      <p:sp>
        <p:nvSpPr>
          <p:cNvPr id="3" name="Content Placeholder 2">
            <a:extLst>
              <a:ext uri="{FF2B5EF4-FFF2-40B4-BE49-F238E27FC236}">
                <a16:creationId xmlns:a16="http://schemas.microsoft.com/office/drawing/2014/main" id="{A0A2FA7A-3061-DDD1-3067-F1F6C5DC6828}"/>
              </a:ext>
            </a:extLst>
          </p:cNvPr>
          <p:cNvSpPr>
            <a:spLocks noGrp="1"/>
          </p:cNvSpPr>
          <p:nvPr>
            <p:ph idx="1"/>
          </p:nvPr>
        </p:nvSpPr>
        <p:spPr/>
        <p:txBody>
          <a:bodyPr>
            <a:normAutofit fontScale="77500" lnSpcReduction="20000"/>
          </a:bodyPr>
          <a:lstStyle/>
          <a:p>
            <a:r>
              <a:rPr lang="en-GB" dirty="0"/>
              <a:t>Wind turbine kits are available from Bright Sparks (</a:t>
            </a:r>
            <a:r>
              <a:rPr lang="en-GB" dirty="0">
                <a:hlinkClick r:id="rId3"/>
              </a:rPr>
              <a:t>https://www.brightsparksedu.com/all-products</a:t>
            </a:r>
            <a:r>
              <a:rPr lang="en-GB" dirty="0"/>
              <a:t>), comprising a turbine tower, generator, 3 sample turbine blades, basic blades for experimenting, and a multimeter to measure output. </a:t>
            </a:r>
          </a:p>
          <a:p>
            <a:r>
              <a:rPr lang="en-US" dirty="0"/>
              <a:t>Demonstrate the kit using the 3 provided blades (yellow, blue, red), and using a hairdryer on cool setting to provide wind.  Measure and record the voltage output each time.</a:t>
            </a:r>
          </a:p>
          <a:p>
            <a:r>
              <a:rPr lang="en-US" dirty="0"/>
              <a:t>Introduce/remind pupils of need for fair test (distance from and power of hairdryer)</a:t>
            </a:r>
          </a:p>
          <a:p>
            <a:r>
              <a:rPr lang="en-US" dirty="0"/>
              <a:t>Then show the ‘flat’ yellow blades. </a:t>
            </a:r>
            <a:r>
              <a:rPr lang="en-GB" dirty="0"/>
              <a:t>Pupils then attach materials (e.g. recycled card, cut-out plastic water bottles) to the blades to form a surface which will catch more air and improve the performance.</a:t>
            </a:r>
          </a:p>
          <a:p>
            <a:r>
              <a:rPr lang="en-US" dirty="0"/>
              <a:t>Design idea, build, test, redesign (iterative depending on time!)</a:t>
            </a:r>
          </a:p>
          <a:p>
            <a:r>
              <a:rPr lang="en-US" dirty="0"/>
              <a:t>You can set up a ‘testing rig’ in </a:t>
            </a:r>
            <a:r>
              <a:rPr lang="en-GB" dirty="0"/>
              <a:t>centre</a:t>
            </a:r>
            <a:r>
              <a:rPr lang="en-US" dirty="0"/>
              <a:t> of room – ideally 1 per 25 children to test it out, while others do interim tests by ‘wafting’ or blowing.</a:t>
            </a:r>
          </a:p>
          <a:p>
            <a:r>
              <a:rPr lang="en-US" dirty="0"/>
              <a:t>The pupils give their design a name and record the </a:t>
            </a:r>
            <a:r>
              <a:rPr lang="en-US" i="1" dirty="0"/>
              <a:t>improvement</a:t>
            </a:r>
            <a:r>
              <a:rPr lang="en-US" dirty="0"/>
              <a:t> in output voltage (more important learning than actual output).</a:t>
            </a:r>
            <a:endParaRPr lang="en-GB" dirty="0"/>
          </a:p>
        </p:txBody>
      </p:sp>
    </p:spTree>
    <p:extLst>
      <p:ext uri="{BB962C8B-B14F-4D97-AF65-F5344CB8AC3E}">
        <p14:creationId xmlns:p14="http://schemas.microsoft.com/office/powerpoint/2010/main" val="208546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34EC-DCA7-324C-859F-0C59DB01661C}"/>
              </a:ext>
            </a:extLst>
          </p:cNvPr>
          <p:cNvSpPr>
            <a:spLocks noGrp="1"/>
          </p:cNvSpPr>
          <p:nvPr>
            <p:ph type="title"/>
          </p:nvPr>
        </p:nvSpPr>
        <p:spPr>
          <a:xfrm>
            <a:off x="838199" y="232228"/>
            <a:ext cx="10677940" cy="897618"/>
          </a:xfrm>
        </p:spPr>
        <p:txBody>
          <a:bodyPr>
            <a:normAutofit/>
          </a:bodyPr>
          <a:lstStyle/>
          <a:p>
            <a:r>
              <a:rPr lang="en-US" dirty="0"/>
              <a:t>Design – Build  – Test</a:t>
            </a:r>
          </a:p>
        </p:txBody>
      </p:sp>
      <p:sp>
        <p:nvSpPr>
          <p:cNvPr id="3" name="Content Placeholder 2">
            <a:extLst>
              <a:ext uri="{FF2B5EF4-FFF2-40B4-BE49-F238E27FC236}">
                <a16:creationId xmlns:a16="http://schemas.microsoft.com/office/drawing/2014/main" id="{AF046823-48B5-8041-BAE1-4AE68E22DBAF}"/>
              </a:ext>
            </a:extLst>
          </p:cNvPr>
          <p:cNvSpPr>
            <a:spLocks noGrp="1"/>
          </p:cNvSpPr>
          <p:nvPr>
            <p:ph idx="1"/>
          </p:nvPr>
        </p:nvSpPr>
        <p:spPr/>
        <p:txBody>
          <a:bodyPr/>
          <a:lstStyle/>
          <a:p>
            <a:pPr marL="0" indent="0">
              <a:buNone/>
            </a:pPr>
            <a:r>
              <a:rPr lang="en-US" dirty="0"/>
              <a:t>What if we could be like Laura and Alex, designing our own wind turbine blades to get more energy from the wind?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4648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43F86-221D-D24F-A117-E52CE2CC2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3478" y="0"/>
            <a:ext cx="8085044" cy="6858000"/>
          </a:xfrm>
          <a:prstGeom prst="rect">
            <a:avLst/>
          </a:prstGeom>
        </p:spPr>
      </p:pic>
    </p:spTree>
    <p:extLst>
      <p:ext uri="{BB962C8B-B14F-4D97-AF65-F5344CB8AC3E}">
        <p14:creationId xmlns:p14="http://schemas.microsoft.com/office/powerpoint/2010/main" val="295432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D758A-3BF4-434B-B2C6-52DC287690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0326" y="0"/>
            <a:ext cx="7371347" cy="6858000"/>
          </a:xfrm>
          <a:prstGeom prst="rect">
            <a:avLst/>
          </a:prstGeom>
        </p:spPr>
      </p:pic>
    </p:spTree>
    <p:extLst>
      <p:ext uri="{BB962C8B-B14F-4D97-AF65-F5344CB8AC3E}">
        <p14:creationId xmlns:p14="http://schemas.microsoft.com/office/powerpoint/2010/main" val="342401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AAB3D-09CE-7C46-9240-E4EE73734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450" y="0"/>
            <a:ext cx="7937100" cy="6858000"/>
          </a:xfrm>
          <a:prstGeom prst="rect">
            <a:avLst/>
          </a:prstGeom>
        </p:spPr>
      </p:pic>
    </p:spTree>
    <p:extLst>
      <p:ext uri="{BB962C8B-B14F-4D97-AF65-F5344CB8AC3E}">
        <p14:creationId xmlns:p14="http://schemas.microsoft.com/office/powerpoint/2010/main" val="51714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1083-B3FB-C842-94F6-F52B25B7E428}"/>
              </a:ext>
            </a:extLst>
          </p:cNvPr>
          <p:cNvSpPr>
            <a:spLocks noGrp="1"/>
          </p:cNvSpPr>
          <p:nvPr>
            <p:ph type="title"/>
          </p:nvPr>
        </p:nvSpPr>
        <p:spPr/>
        <p:txBody>
          <a:bodyPr/>
          <a:lstStyle/>
          <a:p>
            <a:r>
              <a:rPr lang="en-GB" dirty="0"/>
              <a:t>Discussion – what have we learned?</a:t>
            </a:r>
          </a:p>
        </p:txBody>
      </p:sp>
      <p:sp>
        <p:nvSpPr>
          <p:cNvPr id="3" name="Content Placeholder 2">
            <a:extLst>
              <a:ext uri="{FF2B5EF4-FFF2-40B4-BE49-F238E27FC236}">
                <a16:creationId xmlns:a16="http://schemas.microsoft.com/office/drawing/2014/main" id="{839EB9C5-F495-584F-9273-C46497A25F68}"/>
              </a:ext>
            </a:extLst>
          </p:cNvPr>
          <p:cNvSpPr>
            <a:spLocks noGrp="1"/>
          </p:cNvSpPr>
          <p:nvPr>
            <p:ph idx="1"/>
          </p:nvPr>
        </p:nvSpPr>
        <p:spPr>
          <a:xfrm>
            <a:off x="838200" y="2312126"/>
            <a:ext cx="10515600" cy="3864837"/>
          </a:xfrm>
        </p:spPr>
        <p:txBody>
          <a:bodyPr/>
          <a:lstStyle/>
          <a:p>
            <a:r>
              <a:rPr lang="en-GB" dirty="0"/>
              <a:t>Share your design with the class.</a:t>
            </a:r>
          </a:p>
          <a:p>
            <a:r>
              <a:rPr lang="en-GB" dirty="0"/>
              <a:t>What did you change to improve your design?</a:t>
            </a:r>
          </a:p>
          <a:p>
            <a:r>
              <a:rPr lang="en-GB" dirty="0"/>
              <a:t>What did you learn about being an engineer as part of a team?</a:t>
            </a:r>
          </a:p>
          <a:p>
            <a:r>
              <a:rPr lang="en-GB" dirty="0"/>
              <a:t>When you go home today, what could you tell your family about this?</a:t>
            </a:r>
          </a:p>
        </p:txBody>
      </p:sp>
    </p:spTree>
    <p:extLst>
      <p:ext uri="{BB962C8B-B14F-4D97-AF65-F5344CB8AC3E}">
        <p14:creationId xmlns:p14="http://schemas.microsoft.com/office/powerpoint/2010/main" val="675430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7341-ACFB-B544-8C67-7A4E6F034FF3}"/>
              </a:ext>
            </a:extLst>
          </p:cNvPr>
          <p:cNvSpPr>
            <a:spLocks noGrp="1"/>
          </p:cNvSpPr>
          <p:nvPr>
            <p:ph type="title"/>
          </p:nvPr>
        </p:nvSpPr>
        <p:spPr/>
        <p:txBody>
          <a:bodyPr/>
          <a:lstStyle/>
          <a:p>
            <a:r>
              <a:rPr lang="en-GB" dirty="0"/>
              <a:t>DIY version – </a:t>
            </a:r>
            <a:r>
              <a:rPr lang="en-GB" sz="3200" dirty="0"/>
              <a:t>pictures on next slide</a:t>
            </a:r>
            <a:endParaRPr lang="en-GB" dirty="0"/>
          </a:p>
        </p:txBody>
      </p:sp>
      <p:sp>
        <p:nvSpPr>
          <p:cNvPr id="3" name="Content Placeholder 2">
            <a:extLst>
              <a:ext uri="{FF2B5EF4-FFF2-40B4-BE49-F238E27FC236}">
                <a16:creationId xmlns:a16="http://schemas.microsoft.com/office/drawing/2014/main" id="{B5E017F9-49A5-1E47-8BD6-FB6F10F9722C}"/>
              </a:ext>
            </a:extLst>
          </p:cNvPr>
          <p:cNvSpPr>
            <a:spLocks noGrp="1"/>
          </p:cNvSpPr>
          <p:nvPr>
            <p:ph idx="1"/>
          </p:nvPr>
        </p:nvSpPr>
        <p:spPr/>
        <p:txBody>
          <a:bodyPr>
            <a:normAutofit fontScale="92500" lnSpcReduction="20000"/>
          </a:bodyPr>
          <a:lstStyle/>
          <a:p>
            <a:r>
              <a:rPr lang="en-GB" dirty="0"/>
              <a:t>You can improvise as follows: stick 3 wooden lolly sticks into a central ball of blue tack or plasticene to form a simple turbine.  Use a headed pin through the blue tack to secure it to the rubber tip of a pencil.  Holding up the pencil, you should now have a simple turbine. </a:t>
            </a:r>
          </a:p>
          <a:p>
            <a:r>
              <a:rPr lang="en-GB" dirty="0"/>
              <a:t>Then attach materials (e.g. recycled card, cut-out plastic water bottles) to the blades to form a surface which will catch more air and improve the performance.</a:t>
            </a:r>
            <a:r>
              <a:rPr lang="en-US" dirty="0"/>
              <a:t> Design idea, build, test, redesign (iterative depending on time!)</a:t>
            </a:r>
          </a:p>
          <a:p>
            <a:r>
              <a:rPr lang="en-GB" dirty="0"/>
              <a:t>Since the emphasis is on an iterative process of design-build-test, an absolute measurement of output is not necessary, but rather an improvement. </a:t>
            </a:r>
          </a:p>
          <a:p>
            <a:r>
              <a:rPr lang="en-GB" dirty="0"/>
              <a:t>Possible measurements could be – slow-motion video to see how many rotations there are in 10s.  Or attach the turbine to a cotton reel and use it to wind up a weight (e.g. a blob of plasticene) on a thread.  For more ideas, visit: </a:t>
            </a:r>
            <a:r>
              <a:rPr lang="en-GB" dirty="0">
                <a:hlinkClick r:id="rId3"/>
              </a:rPr>
              <a:t>https://www.stem.org.uk/elibrary/resource/26094</a:t>
            </a:r>
            <a:endParaRPr lang="en-GB" dirty="0"/>
          </a:p>
        </p:txBody>
      </p:sp>
    </p:spTree>
    <p:extLst>
      <p:ext uri="{BB962C8B-B14F-4D97-AF65-F5344CB8AC3E}">
        <p14:creationId xmlns:p14="http://schemas.microsoft.com/office/powerpoint/2010/main" val="1449370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C37369-0B96-6A23-B9C2-97FF6199E9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3955"/>
            <a:ext cx="3987437" cy="5316583"/>
          </a:xfrm>
          <a:prstGeom prst="rect">
            <a:avLst/>
          </a:prstGeom>
        </p:spPr>
      </p:pic>
      <p:pic>
        <p:nvPicPr>
          <p:cNvPr id="7" name="Picture 6">
            <a:extLst>
              <a:ext uri="{FF2B5EF4-FFF2-40B4-BE49-F238E27FC236}">
                <a16:creationId xmlns:a16="http://schemas.microsoft.com/office/drawing/2014/main" id="{59179F2D-6951-09B9-9168-CF94CDB990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2281" y="613955"/>
            <a:ext cx="3987438" cy="5316584"/>
          </a:xfrm>
          <a:prstGeom prst="rect">
            <a:avLst/>
          </a:prstGeom>
        </p:spPr>
      </p:pic>
      <p:pic>
        <p:nvPicPr>
          <p:cNvPr id="9" name="Picture 8">
            <a:extLst>
              <a:ext uri="{FF2B5EF4-FFF2-40B4-BE49-F238E27FC236}">
                <a16:creationId xmlns:a16="http://schemas.microsoft.com/office/drawing/2014/main" id="{47F707F7-EF03-CA5C-9BBA-99733DC19D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4563" y="613954"/>
            <a:ext cx="3987438" cy="5316584"/>
          </a:xfrm>
          <a:prstGeom prst="rect">
            <a:avLst/>
          </a:prstGeom>
        </p:spPr>
      </p:pic>
    </p:spTree>
    <p:extLst>
      <p:ext uri="{BB962C8B-B14F-4D97-AF65-F5344CB8AC3E}">
        <p14:creationId xmlns:p14="http://schemas.microsoft.com/office/powerpoint/2010/main" val="284499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43F86-221D-D24F-A117-E52CE2CC2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3478" y="0"/>
            <a:ext cx="8085044" cy="6858000"/>
          </a:xfrm>
          <a:prstGeom prst="rect">
            <a:avLst/>
          </a:prstGeom>
        </p:spPr>
      </p:pic>
    </p:spTree>
    <p:extLst>
      <p:ext uri="{BB962C8B-B14F-4D97-AF65-F5344CB8AC3E}">
        <p14:creationId xmlns:p14="http://schemas.microsoft.com/office/powerpoint/2010/main" val="413759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D758A-3BF4-434B-B2C6-52DC287690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0326" y="0"/>
            <a:ext cx="7371347" cy="6858000"/>
          </a:xfrm>
          <a:prstGeom prst="rect">
            <a:avLst/>
          </a:prstGeom>
        </p:spPr>
      </p:pic>
    </p:spTree>
    <p:extLst>
      <p:ext uri="{BB962C8B-B14F-4D97-AF65-F5344CB8AC3E}">
        <p14:creationId xmlns:p14="http://schemas.microsoft.com/office/powerpoint/2010/main" val="429297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25E-1517-CC4D-A745-FA3799EFBAF7}"/>
              </a:ext>
            </a:extLst>
          </p:cNvPr>
          <p:cNvSpPr>
            <a:spLocks noGrp="1"/>
          </p:cNvSpPr>
          <p:nvPr>
            <p:ph type="ctrTitle"/>
          </p:nvPr>
        </p:nvSpPr>
        <p:spPr>
          <a:xfrm>
            <a:off x="502443" y="1859686"/>
            <a:ext cx="11187113" cy="3401427"/>
          </a:xfrm>
        </p:spPr>
        <p:txBody>
          <a:bodyPr>
            <a:normAutofit/>
          </a:bodyPr>
          <a:lstStyle/>
          <a:p>
            <a:r>
              <a:rPr lang="en-GB" sz="6600" dirty="0">
                <a:solidFill>
                  <a:srgbClr val="8100AF"/>
                </a:solidFill>
              </a:rPr>
              <a:t>Wind power: are you a fan?</a:t>
            </a:r>
            <a:br>
              <a:rPr lang="en-GB" sz="6600" dirty="0">
                <a:solidFill>
                  <a:srgbClr val="8100AF"/>
                </a:solidFill>
              </a:rPr>
            </a:br>
            <a:r>
              <a:rPr lang="en-GB" sz="4000" dirty="0">
                <a:solidFill>
                  <a:srgbClr val="52757C"/>
                </a:solidFill>
              </a:rPr>
              <a:t>A workshop for KS2 pupils</a:t>
            </a:r>
            <a:br>
              <a:rPr lang="en-GB" sz="4000" dirty="0">
                <a:solidFill>
                  <a:srgbClr val="52757C"/>
                </a:solidFill>
              </a:rPr>
            </a:br>
            <a:br>
              <a:rPr lang="en-GB" sz="4000" dirty="0">
                <a:solidFill>
                  <a:srgbClr val="52757C"/>
                </a:solidFill>
              </a:rPr>
            </a:br>
            <a:r>
              <a:rPr lang="en-GB" sz="2400" dirty="0">
                <a:solidFill>
                  <a:srgbClr val="52757C"/>
                </a:solidFill>
              </a:rPr>
              <a:t>originally devised for British Science Week 2021</a:t>
            </a:r>
            <a:br>
              <a:rPr lang="en-GB" sz="2400" dirty="0">
                <a:solidFill>
                  <a:srgbClr val="52757C"/>
                </a:solidFill>
              </a:rPr>
            </a:br>
            <a:r>
              <a:rPr lang="en-GB" sz="2400" dirty="0">
                <a:solidFill>
                  <a:srgbClr val="52757C"/>
                </a:solidFill>
              </a:rPr>
              <a:t>(Theme: Innovating for the Future)</a:t>
            </a:r>
            <a:br>
              <a:rPr lang="en-GB" sz="2400" dirty="0">
                <a:solidFill>
                  <a:srgbClr val="52757C"/>
                </a:solidFill>
              </a:rPr>
            </a:br>
            <a:r>
              <a:rPr lang="en-GB" sz="2400" dirty="0">
                <a:solidFill>
                  <a:srgbClr val="52757C"/>
                </a:solidFill>
              </a:rPr>
              <a:t>Author: Christina Astin</a:t>
            </a:r>
            <a:endParaRPr lang="en-US" dirty="0">
              <a:solidFill>
                <a:srgbClr val="52757C"/>
              </a:solidFill>
            </a:endParaRPr>
          </a:p>
        </p:txBody>
      </p:sp>
      <p:pic>
        <p:nvPicPr>
          <p:cNvPr id="1030" name="Picture 6" descr="British Science Week - Home | Facebook">
            <a:extLst>
              <a:ext uri="{FF2B5EF4-FFF2-40B4-BE49-F238E27FC236}">
                <a16:creationId xmlns:a16="http://schemas.microsoft.com/office/drawing/2014/main" id="{28BFC178-A57C-D34C-BDFC-684813330D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256"/>
            <a:ext cx="4059142" cy="1214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F1CBC2-1A28-5E46-A3B4-6F2F23C85492}"/>
              </a:ext>
            </a:extLst>
          </p:cNvPr>
          <p:cNvSpPr txBox="1"/>
          <p:nvPr/>
        </p:nvSpPr>
        <p:spPr>
          <a:xfrm>
            <a:off x="10562094" y="253441"/>
            <a:ext cx="1198568" cy="369332"/>
          </a:xfrm>
          <a:prstGeom prst="rect">
            <a:avLst/>
          </a:prstGeom>
          <a:noFill/>
        </p:spPr>
        <p:txBody>
          <a:bodyPr wrap="square" rtlCol="0">
            <a:spAutoFit/>
          </a:bodyPr>
          <a:lstStyle/>
          <a:p>
            <a:r>
              <a:rPr lang="en-US" dirty="0"/>
              <a:t>Funded by</a:t>
            </a:r>
          </a:p>
        </p:txBody>
      </p:sp>
      <p:pic>
        <p:nvPicPr>
          <p:cNvPr id="6" name="Picture 5">
            <a:extLst>
              <a:ext uri="{FF2B5EF4-FFF2-40B4-BE49-F238E27FC236}">
                <a16:creationId xmlns:a16="http://schemas.microsoft.com/office/drawing/2014/main" id="{E8B43717-3C81-964F-9646-29D8CB226B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7823" y="680163"/>
            <a:ext cx="1162839" cy="1259074"/>
          </a:xfrm>
          <a:prstGeom prst="rect">
            <a:avLst/>
          </a:prstGeom>
        </p:spPr>
      </p:pic>
    </p:spTree>
    <p:extLst>
      <p:ext uri="{BB962C8B-B14F-4D97-AF65-F5344CB8AC3E}">
        <p14:creationId xmlns:p14="http://schemas.microsoft.com/office/powerpoint/2010/main" val="179609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AAB3D-09CE-7C46-9240-E4EE73734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450" y="0"/>
            <a:ext cx="7937100" cy="6858000"/>
          </a:xfrm>
          <a:prstGeom prst="rect">
            <a:avLst/>
          </a:prstGeom>
        </p:spPr>
      </p:pic>
    </p:spTree>
    <p:extLst>
      <p:ext uri="{BB962C8B-B14F-4D97-AF65-F5344CB8AC3E}">
        <p14:creationId xmlns:p14="http://schemas.microsoft.com/office/powerpoint/2010/main" val="197449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1083-B3FB-C842-94F6-F52B25B7E428}"/>
              </a:ext>
            </a:extLst>
          </p:cNvPr>
          <p:cNvSpPr>
            <a:spLocks noGrp="1"/>
          </p:cNvSpPr>
          <p:nvPr>
            <p:ph type="title"/>
          </p:nvPr>
        </p:nvSpPr>
        <p:spPr/>
        <p:txBody>
          <a:bodyPr/>
          <a:lstStyle/>
          <a:p>
            <a:r>
              <a:rPr lang="en-GB" dirty="0"/>
              <a:t>Discussion – what have we learned?</a:t>
            </a:r>
          </a:p>
        </p:txBody>
      </p:sp>
      <p:sp>
        <p:nvSpPr>
          <p:cNvPr id="3" name="Content Placeholder 2">
            <a:extLst>
              <a:ext uri="{FF2B5EF4-FFF2-40B4-BE49-F238E27FC236}">
                <a16:creationId xmlns:a16="http://schemas.microsoft.com/office/drawing/2014/main" id="{839EB9C5-F495-584F-9273-C46497A25F68}"/>
              </a:ext>
            </a:extLst>
          </p:cNvPr>
          <p:cNvSpPr>
            <a:spLocks noGrp="1"/>
          </p:cNvSpPr>
          <p:nvPr>
            <p:ph idx="1"/>
          </p:nvPr>
        </p:nvSpPr>
        <p:spPr>
          <a:xfrm>
            <a:off x="838200" y="2312126"/>
            <a:ext cx="10515600" cy="3864837"/>
          </a:xfrm>
        </p:spPr>
        <p:txBody>
          <a:bodyPr/>
          <a:lstStyle/>
          <a:p>
            <a:r>
              <a:rPr lang="en-GB" dirty="0"/>
              <a:t>Share your design with the class.</a:t>
            </a:r>
          </a:p>
          <a:p>
            <a:r>
              <a:rPr lang="en-GB" dirty="0"/>
              <a:t>What did you change to improve your design?</a:t>
            </a:r>
          </a:p>
          <a:p>
            <a:r>
              <a:rPr lang="en-GB" dirty="0"/>
              <a:t>What did you learn about being an engineer as part of a team?</a:t>
            </a:r>
          </a:p>
          <a:p>
            <a:r>
              <a:rPr lang="en-GB" dirty="0"/>
              <a:t>When you go home today, what could you tell your family about this?</a:t>
            </a:r>
          </a:p>
        </p:txBody>
      </p:sp>
    </p:spTree>
    <p:extLst>
      <p:ext uri="{BB962C8B-B14F-4D97-AF65-F5344CB8AC3E}">
        <p14:creationId xmlns:p14="http://schemas.microsoft.com/office/powerpoint/2010/main" val="585727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3D5A-38E2-C442-93C8-F5F50CDB14EF}"/>
              </a:ext>
            </a:extLst>
          </p:cNvPr>
          <p:cNvSpPr>
            <a:spLocks noGrp="1"/>
          </p:cNvSpPr>
          <p:nvPr>
            <p:ph type="title"/>
          </p:nvPr>
        </p:nvSpPr>
        <p:spPr/>
        <p:txBody>
          <a:bodyPr/>
          <a:lstStyle/>
          <a:p>
            <a:r>
              <a:rPr lang="en-GB" dirty="0"/>
              <a:t>Wind speed</a:t>
            </a:r>
          </a:p>
        </p:txBody>
      </p:sp>
      <p:pic>
        <p:nvPicPr>
          <p:cNvPr id="5122" name="Picture 2" descr="UNI-T UT363 Mini Anemometer">
            <a:extLst>
              <a:ext uri="{FF2B5EF4-FFF2-40B4-BE49-F238E27FC236}">
                <a16:creationId xmlns:a16="http://schemas.microsoft.com/office/drawing/2014/main" id="{FB625088-6454-D542-8A6F-C65C17D5E739}"/>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325188" y="1525325"/>
            <a:ext cx="2089400" cy="38073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line Cup Anemometer &amp;amp; Wind Direction Vane – Munro Instruments">
            <a:extLst>
              <a:ext uri="{FF2B5EF4-FFF2-40B4-BE49-F238E27FC236}">
                <a16:creationId xmlns:a16="http://schemas.microsoft.com/office/drawing/2014/main" id="{29C95A90-4102-EF43-AFF0-EC268178EB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97850" y="176366"/>
            <a:ext cx="3994150" cy="299977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eaufort Scale | Beaufort scale, Science experiments for preschoolers,  Science fair projects">
            <a:extLst>
              <a:ext uri="{FF2B5EF4-FFF2-40B4-BE49-F238E27FC236}">
                <a16:creationId xmlns:a16="http://schemas.microsoft.com/office/drawing/2014/main" id="{15457573-5D95-1F4A-9A96-3D3D65368D0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00338" y="3357312"/>
            <a:ext cx="5715000" cy="3111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0E57E4-F72C-D148-A3E0-EAFFCE2B8654}"/>
              </a:ext>
            </a:extLst>
          </p:cNvPr>
          <p:cNvSpPr txBox="1"/>
          <p:nvPr/>
        </p:nvSpPr>
        <p:spPr>
          <a:xfrm>
            <a:off x="3686175" y="1676255"/>
            <a:ext cx="3557588" cy="954107"/>
          </a:xfrm>
          <a:prstGeom prst="rect">
            <a:avLst/>
          </a:prstGeom>
          <a:noFill/>
        </p:spPr>
        <p:txBody>
          <a:bodyPr wrap="square" rtlCol="0">
            <a:spAutoFit/>
          </a:bodyPr>
          <a:lstStyle/>
          <a:p>
            <a:r>
              <a:rPr lang="en-GB" sz="2800" dirty="0"/>
              <a:t>Ideal wind speed is between 5 and 25 m/s</a:t>
            </a:r>
          </a:p>
        </p:txBody>
      </p:sp>
      <p:sp>
        <p:nvSpPr>
          <p:cNvPr id="7" name="TextBox 6">
            <a:extLst>
              <a:ext uri="{FF2B5EF4-FFF2-40B4-BE49-F238E27FC236}">
                <a16:creationId xmlns:a16="http://schemas.microsoft.com/office/drawing/2014/main" id="{FE793958-6356-82FE-F854-86C19AD5A548}"/>
              </a:ext>
            </a:extLst>
          </p:cNvPr>
          <p:cNvSpPr txBox="1"/>
          <p:nvPr/>
        </p:nvSpPr>
        <p:spPr>
          <a:xfrm>
            <a:off x="3189157" y="6496968"/>
            <a:ext cx="1922489" cy="246221"/>
          </a:xfrm>
          <a:prstGeom prst="rect">
            <a:avLst/>
          </a:prstGeom>
          <a:noFill/>
        </p:spPr>
        <p:txBody>
          <a:bodyPr wrap="square">
            <a:spAutoFit/>
          </a:bodyPr>
          <a:lstStyle/>
          <a:p>
            <a:r>
              <a:rPr lang="en-GB" sz="1000" dirty="0"/>
              <a:t>https://</a:t>
            </a:r>
            <a:r>
              <a:rPr lang="en-GB" sz="1000" dirty="0" err="1"/>
              <a:t>www.universetoday.com</a:t>
            </a:r>
            <a:endParaRPr lang="en-GB" sz="1000" dirty="0"/>
          </a:p>
        </p:txBody>
      </p:sp>
    </p:spTree>
    <p:extLst>
      <p:ext uri="{BB962C8B-B14F-4D97-AF65-F5344CB8AC3E}">
        <p14:creationId xmlns:p14="http://schemas.microsoft.com/office/powerpoint/2010/main" val="16211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546A-328B-8E44-AE35-F9373ADD78F9}"/>
              </a:ext>
            </a:extLst>
          </p:cNvPr>
          <p:cNvSpPr>
            <a:spLocks noGrp="1"/>
          </p:cNvSpPr>
          <p:nvPr>
            <p:ph type="title"/>
          </p:nvPr>
        </p:nvSpPr>
        <p:spPr/>
        <p:txBody>
          <a:bodyPr/>
          <a:lstStyle/>
          <a:p>
            <a:r>
              <a:rPr lang="en-GB" dirty="0"/>
              <a:t>Ideal locations</a:t>
            </a:r>
          </a:p>
        </p:txBody>
      </p:sp>
      <p:pic>
        <p:nvPicPr>
          <p:cNvPr id="5" name="Picture 4">
            <a:extLst>
              <a:ext uri="{FF2B5EF4-FFF2-40B4-BE49-F238E27FC236}">
                <a16:creationId xmlns:a16="http://schemas.microsoft.com/office/drawing/2014/main" id="{E3B6C8F6-498B-AC4C-93D5-7DA823FA43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1675" y="460374"/>
            <a:ext cx="4421591" cy="5895456"/>
          </a:xfrm>
          <a:prstGeom prst="rect">
            <a:avLst/>
          </a:prstGeom>
        </p:spPr>
      </p:pic>
      <p:pic>
        <p:nvPicPr>
          <p:cNvPr id="4" name="Picture 2" descr="Wether Hill Wind Farm © Walter Baxter cc-by-sa/2.0 :: Geograph Britain and  Ireland">
            <a:extLst>
              <a:ext uri="{FF2B5EF4-FFF2-40B4-BE49-F238E27FC236}">
                <a16:creationId xmlns:a16="http://schemas.microsoft.com/office/drawing/2014/main" id="{450AEDA4-F4F3-8251-E3BD-36718C38FAF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2063" y="1153793"/>
            <a:ext cx="5351489" cy="455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5332-7E96-26F3-8DDA-E924F6DD747F}"/>
              </a:ext>
            </a:extLst>
          </p:cNvPr>
          <p:cNvSpPr>
            <a:spLocks noGrp="1"/>
          </p:cNvSpPr>
          <p:nvPr>
            <p:ph type="title"/>
          </p:nvPr>
        </p:nvSpPr>
        <p:spPr/>
        <p:txBody>
          <a:bodyPr/>
          <a:lstStyle/>
          <a:p>
            <a:r>
              <a:rPr lang="en-GB" dirty="0"/>
              <a:t>But if it’s too windy?</a:t>
            </a:r>
          </a:p>
        </p:txBody>
      </p:sp>
      <p:pic>
        <p:nvPicPr>
          <p:cNvPr id="5122" name="Picture 2" descr="Wind turbine collapse in Germany on 2017. | Download Scientific Diagram">
            <a:extLst>
              <a:ext uri="{FF2B5EF4-FFF2-40B4-BE49-F238E27FC236}">
                <a16:creationId xmlns:a16="http://schemas.microsoft.com/office/drawing/2014/main" id="{E450C185-971D-99C5-6F8A-C6AAA00B42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1412" y="-1"/>
            <a:ext cx="5040588" cy="308105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ntona, County Tyrone: 80-metre wind turbine collapses - BBC News">
            <a:extLst>
              <a:ext uri="{FF2B5EF4-FFF2-40B4-BE49-F238E27FC236}">
                <a16:creationId xmlns:a16="http://schemas.microsoft.com/office/drawing/2014/main" id="{87187A74-459E-22D8-4154-9AB56DE4D4E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51413" y="3302155"/>
            <a:ext cx="5040588" cy="35800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ilapidated Panhandle wind farm poses safety threats, regulators say">
            <a:extLst>
              <a:ext uri="{FF2B5EF4-FFF2-40B4-BE49-F238E27FC236}">
                <a16:creationId xmlns:a16="http://schemas.microsoft.com/office/drawing/2014/main" id="{90ED7AF9-91C9-75D6-32D6-4985DB24F53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413" y="1567745"/>
            <a:ext cx="6770526" cy="4361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1D8C88-D428-7A87-BEC3-59F4B51B664D}"/>
              </a:ext>
            </a:extLst>
          </p:cNvPr>
          <p:cNvSpPr txBox="1"/>
          <p:nvPr/>
        </p:nvSpPr>
        <p:spPr>
          <a:xfrm>
            <a:off x="336368" y="5543397"/>
            <a:ext cx="1675311" cy="246221"/>
          </a:xfrm>
          <a:prstGeom prst="rect">
            <a:avLst/>
          </a:prstGeom>
          <a:noFill/>
        </p:spPr>
        <p:txBody>
          <a:bodyPr wrap="square">
            <a:spAutoFit/>
          </a:bodyPr>
          <a:lstStyle/>
          <a:p>
            <a:r>
              <a:rPr lang="en-GB" sz="1000" dirty="0">
                <a:solidFill>
                  <a:schemeClr val="bg1">
                    <a:lumMod val="95000"/>
                  </a:schemeClr>
                </a:solidFill>
              </a:rPr>
              <a:t>https://</a:t>
            </a:r>
            <a:r>
              <a:rPr lang="en-GB" sz="1000" dirty="0" err="1">
                <a:solidFill>
                  <a:schemeClr val="bg1">
                    <a:lumMod val="95000"/>
                  </a:schemeClr>
                </a:solidFill>
              </a:rPr>
              <a:t>eu.oklahoman.com</a:t>
            </a:r>
            <a:endParaRPr lang="en-GB" sz="1000" dirty="0">
              <a:solidFill>
                <a:schemeClr val="bg1">
                  <a:lumMod val="95000"/>
                </a:schemeClr>
              </a:solidFill>
            </a:endParaRPr>
          </a:p>
        </p:txBody>
      </p:sp>
      <p:sp>
        <p:nvSpPr>
          <p:cNvPr id="6" name="TextBox 5">
            <a:extLst>
              <a:ext uri="{FF2B5EF4-FFF2-40B4-BE49-F238E27FC236}">
                <a16:creationId xmlns:a16="http://schemas.microsoft.com/office/drawing/2014/main" id="{A6CFB288-6D51-0279-732D-547289CDF4D9}"/>
              </a:ext>
            </a:extLst>
          </p:cNvPr>
          <p:cNvSpPr txBox="1"/>
          <p:nvPr/>
        </p:nvSpPr>
        <p:spPr>
          <a:xfrm>
            <a:off x="9353007" y="32173"/>
            <a:ext cx="3268978" cy="400110"/>
          </a:xfrm>
          <a:prstGeom prst="rect">
            <a:avLst/>
          </a:prstGeom>
          <a:noFill/>
        </p:spPr>
        <p:txBody>
          <a:bodyPr wrap="square">
            <a:spAutoFit/>
          </a:bodyPr>
          <a:lstStyle/>
          <a:p>
            <a:r>
              <a:rPr lang="en-GB" sz="1000" dirty="0"/>
              <a:t>https://</a:t>
            </a:r>
            <a:r>
              <a:rPr lang="en-GB" sz="1000" dirty="0" err="1"/>
              <a:t>www.researchgate.net</a:t>
            </a:r>
            <a:r>
              <a:rPr lang="en-GB" sz="1000" dirty="0"/>
              <a:t>/figure/Wind-turbine-collapse-in-Germany-on-2017_fig1_345333135</a:t>
            </a:r>
          </a:p>
        </p:txBody>
      </p:sp>
    </p:spTree>
    <p:extLst>
      <p:ext uri="{BB962C8B-B14F-4D97-AF65-F5344CB8AC3E}">
        <p14:creationId xmlns:p14="http://schemas.microsoft.com/office/powerpoint/2010/main" val="7270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97AC-1740-8D4B-8A20-3006AD83148E}"/>
              </a:ext>
            </a:extLst>
          </p:cNvPr>
          <p:cNvSpPr>
            <a:spLocks noGrp="1"/>
          </p:cNvSpPr>
          <p:nvPr>
            <p:ph type="title"/>
          </p:nvPr>
        </p:nvSpPr>
        <p:spPr/>
        <p:txBody>
          <a:bodyPr/>
          <a:lstStyle/>
          <a:p>
            <a:r>
              <a:rPr lang="en-GB" dirty="0"/>
              <a:t>New innovations</a:t>
            </a:r>
          </a:p>
        </p:txBody>
      </p:sp>
      <p:grpSp>
        <p:nvGrpSpPr>
          <p:cNvPr id="11" name="Group 10">
            <a:extLst>
              <a:ext uri="{FF2B5EF4-FFF2-40B4-BE49-F238E27FC236}">
                <a16:creationId xmlns:a16="http://schemas.microsoft.com/office/drawing/2014/main" id="{4E6CA3F1-11D3-DA25-93E6-D692AE2AF8BB}"/>
              </a:ext>
            </a:extLst>
          </p:cNvPr>
          <p:cNvGrpSpPr/>
          <p:nvPr/>
        </p:nvGrpSpPr>
        <p:grpSpPr>
          <a:xfrm>
            <a:off x="127000" y="1679138"/>
            <a:ext cx="5969000" cy="4470400"/>
            <a:chOff x="127000" y="1104446"/>
            <a:chExt cx="5969000" cy="4470400"/>
          </a:xfrm>
        </p:grpSpPr>
        <p:pic>
          <p:nvPicPr>
            <p:cNvPr id="8194" name="Picture 2" descr="Whale Power Wind Turbine">
              <a:extLst>
                <a:ext uri="{FF2B5EF4-FFF2-40B4-BE49-F238E27FC236}">
                  <a16:creationId xmlns:a16="http://schemas.microsoft.com/office/drawing/2014/main" id="{00102AA2-0405-EC44-9728-DF9E20FE51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000" y="1104446"/>
              <a:ext cx="5969000" cy="447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1F6584-EBDC-4638-85C6-784E4087F388}"/>
                </a:ext>
              </a:extLst>
            </p:cNvPr>
            <p:cNvSpPr txBox="1"/>
            <p:nvPr/>
          </p:nvSpPr>
          <p:spPr>
            <a:xfrm>
              <a:off x="5170334" y="5328625"/>
              <a:ext cx="853119" cy="246221"/>
            </a:xfrm>
            <a:prstGeom prst="rect">
              <a:avLst/>
            </a:prstGeom>
            <a:noFill/>
          </p:spPr>
          <p:txBody>
            <a:bodyPr wrap="none" rtlCol="0">
              <a:spAutoFit/>
            </a:bodyPr>
            <a:lstStyle/>
            <a:p>
              <a:r>
                <a:rPr lang="en-GB" sz="1000" dirty="0" err="1">
                  <a:solidFill>
                    <a:schemeClr val="bg1">
                      <a:lumMod val="95000"/>
                    </a:schemeClr>
                  </a:solidFill>
                </a:rPr>
                <a:t>WhalePower</a:t>
              </a:r>
              <a:endParaRPr lang="en-GB" sz="1000" dirty="0">
                <a:solidFill>
                  <a:schemeClr val="bg1">
                    <a:lumMod val="95000"/>
                  </a:schemeClr>
                </a:solidFill>
              </a:endParaRPr>
            </a:p>
          </p:txBody>
        </p:sp>
      </p:grpSp>
      <p:grpSp>
        <p:nvGrpSpPr>
          <p:cNvPr id="14" name="Group 13">
            <a:extLst>
              <a:ext uri="{FF2B5EF4-FFF2-40B4-BE49-F238E27FC236}">
                <a16:creationId xmlns:a16="http://schemas.microsoft.com/office/drawing/2014/main" id="{3448118C-1548-5EAE-CAE1-79636196269E}"/>
              </a:ext>
            </a:extLst>
          </p:cNvPr>
          <p:cNvGrpSpPr/>
          <p:nvPr/>
        </p:nvGrpSpPr>
        <p:grpSpPr>
          <a:xfrm>
            <a:off x="8308420" y="681037"/>
            <a:ext cx="3286125" cy="4470400"/>
            <a:chOff x="8006873" y="994036"/>
            <a:chExt cx="3286125" cy="4470400"/>
          </a:xfrm>
        </p:grpSpPr>
        <p:pic>
          <p:nvPicPr>
            <p:cNvPr id="8196" name="Picture 4" descr="Windspire Wind Turbine">
              <a:extLst>
                <a:ext uri="{FF2B5EF4-FFF2-40B4-BE49-F238E27FC236}">
                  <a16:creationId xmlns:a16="http://schemas.microsoft.com/office/drawing/2014/main" id="{E6B9D5C0-2E9B-704A-BED9-681FA4EEE26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006873" y="994036"/>
              <a:ext cx="3286125" cy="447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85BDB1-8BCE-2041-99C2-69E59DF7E55D}"/>
                </a:ext>
              </a:extLst>
            </p:cNvPr>
            <p:cNvSpPr txBox="1"/>
            <p:nvPr/>
          </p:nvSpPr>
          <p:spPr>
            <a:xfrm rot="5400000">
              <a:off x="9863678" y="2154726"/>
              <a:ext cx="2302328" cy="246221"/>
            </a:xfrm>
            <a:prstGeom prst="rect">
              <a:avLst/>
            </a:prstGeom>
            <a:noFill/>
          </p:spPr>
          <p:txBody>
            <a:bodyPr wrap="square">
              <a:spAutoFit/>
            </a:bodyPr>
            <a:lstStyle/>
            <a:p>
              <a:r>
                <a:rPr lang="en-GB" sz="1000" dirty="0">
                  <a:solidFill>
                    <a:schemeClr val="bg1">
                      <a:lumMod val="95000"/>
                    </a:schemeClr>
                  </a:solidFill>
                </a:rPr>
                <a:t>https://</a:t>
              </a:r>
              <a:r>
                <a:rPr lang="en-GB" sz="1000" dirty="0" err="1">
                  <a:solidFill>
                    <a:schemeClr val="bg1">
                      <a:lumMod val="95000"/>
                    </a:schemeClr>
                  </a:solidFill>
                </a:rPr>
                <a:t>www.windspireenergy.com</a:t>
              </a:r>
              <a:endParaRPr lang="en-GB" sz="1000" dirty="0">
                <a:solidFill>
                  <a:schemeClr val="bg1">
                    <a:lumMod val="95000"/>
                  </a:schemeClr>
                </a:solidFill>
              </a:endParaRPr>
            </a:p>
          </p:txBody>
        </p:sp>
      </p:grpSp>
      <p:grpSp>
        <p:nvGrpSpPr>
          <p:cNvPr id="12" name="Group 11">
            <a:extLst>
              <a:ext uri="{FF2B5EF4-FFF2-40B4-BE49-F238E27FC236}">
                <a16:creationId xmlns:a16="http://schemas.microsoft.com/office/drawing/2014/main" id="{1442216F-814D-E3D0-2BC4-A385F16FE372}"/>
              </a:ext>
            </a:extLst>
          </p:cNvPr>
          <p:cNvGrpSpPr/>
          <p:nvPr/>
        </p:nvGrpSpPr>
        <p:grpSpPr>
          <a:xfrm>
            <a:off x="127000" y="1679138"/>
            <a:ext cx="5969000" cy="4470400"/>
            <a:chOff x="838200" y="1899662"/>
            <a:chExt cx="5969000" cy="4470400"/>
          </a:xfrm>
        </p:grpSpPr>
        <p:pic>
          <p:nvPicPr>
            <p:cNvPr id="8198" name="Picture 6" descr="Sky Serpent Wind Turbine">
              <a:extLst>
                <a:ext uri="{FF2B5EF4-FFF2-40B4-BE49-F238E27FC236}">
                  <a16:creationId xmlns:a16="http://schemas.microsoft.com/office/drawing/2014/main" id="{2E65D133-9BFF-444A-AF4B-D213FA26E80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200" y="1899662"/>
              <a:ext cx="5969000" cy="447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C6B8FF-655E-0026-EF37-64E0BCF06067}"/>
                </a:ext>
              </a:extLst>
            </p:cNvPr>
            <p:cNvSpPr txBox="1"/>
            <p:nvPr/>
          </p:nvSpPr>
          <p:spPr>
            <a:xfrm>
              <a:off x="899002" y="1973929"/>
              <a:ext cx="1427117" cy="246221"/>
            </a:xfrm>
            <a:prstGeom prst="rect">
              <a:avLst/>
            </a:prstGeom>
            <a:noFill/>
          </p:spPr>
          <p:txBody>
            <a:bodyPr wrap="square">
              <a:spAutoFit/>
            </a:bodyPr>
            <a:lstStyle/>
            <a:p>
              <a:r>
                <a:rPr lang="en-GB" sz="1000" b="0" i="0" u="none" strike="noStrike" dirty="0" err="1">
                  <a:solidFill>
                    <a:srgbClr val="EEEEEE"/>
                  </a:solidFill>
                  <a:effectLst/>
                  <a:latin typeface="+mj-lt"/>
                </a:rPr>
                <a:t>SpeakerFactory.net</a:t>
              </a:r>
              <a:endParaRPr lang="en-GB" sz="1000" dirty="0">
                <a:latin typeface="+mj-lt"/>
              </a:endParaRPr>
            </a:p>
          </p:txBody>
        </p:sp>
      </p:grpSp>
      <p:grpSp>
        <p:nvGrpSpPr>
          <p:cNvPr id="13" name="Group 12">
            <a:extLst>
              <a:ext uri="{FF2B5EF4-FFF2-40B4-BE49-F238E27FC236}">
                <a16:creationId xmlns:a16="http://schemas.microsoft.com/office/drawing/2014/main" id="{C29EBFC0-11D0-66C9-0FE5-AFAC67359CF2}"/>
              </a:ext>
            </a:extLst>
          </p:cNvPr>
          <p:cNvGrpSpPr/>
          <p:nvPr/>
        </p:nvGrpSpPr>
        <p:grpSpPr>
          <a:xfrm>
            <a:off x="6295869" y="457882"/>
            <a:ext cx="6391105" cy="4916710"/>
            <a:chOff x="1786211" y="2281010"/>
            <a:chExt cx="5968998" cy="4444999"/>
          </a:xfrm>
        </p:grpSpPr>
        <p:pic>
          <p:nvPicPr>
            <p:cNvPr id="8200" name="Picture 8" descr="Mageen Wind Turbine">
              <a:extLst>
                <a:ext uri="{FF2B5EF4-FFF2-40B4-BE49-F238E27FC236}">
                  <a16:creationId xmlns:a16="http://schemas.microsoft.com/office/drawing/2014/main" id="{FD426410-4EA7-DE47-BFF1-2922AC207F0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86211" y="2281010"/>
              <a:ext cx="5968998" cy="4444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0A5877E-D238-F70F-B5B5-AA072F3441F5}"/>
                </a:ext>
              </a:extLst>
            </p:cNvPr>
            <p:cNvSpPr txBox="1"/>
            <p:nvPr/>
          </p:nvSpPr>
          <p:spPr>
            <a:xfrm>
              <a:off x="1959500" y="6379551"/>
              <a:ext cx="1139734" cy="246221"/>
            </a:xfrm>
            <a:prstGeom prst="rect">
              <a:avLst/>
            </a:prstGeom>
            <a:noFill/>
          </p:spPr>
          <p:txBody>
            <a:bodyPr wrap="square">
              <a:spAutoFit/>
            </a:bodyPr>
            <a:lstStyle/>
            <a:p>
              <a:r>
                <a:rPr lang="en-GB" sz="1000" dirty="0" err="1">
                  <a:solidFill>
                    <a:schemeClr val="bg1">
                      <a:lumMod val="95000"/>
                    </a:schemeClr>
                  </a:solidFill>
                  <a:effectLst/>
                  <a:latin typeface="+mj-lt"/>
                </a:rPr>
                <a:t>www.ijera.com</a:t>
              </a:r>
              <a:endParaRPr lang="en-GB" sz="1000" dirty="0">
                <a:solidFill>
                  <a:schemeClr val="bg1">
                    <a:lumMod val="95000"/>
                  </a:schemeClr>
                </a:solidFill>
                <a:latin typeface="+mj-lt"/>
              </a:endParaRPr>
            </a:p>
          </p:txBody>
        </p:sp>
      </p:grpSp>
    </p:spTree>
    <p:extLst>
      <p:ext uri="{BB962C8B-B14F-4D97-AF65-F5344CB8AC3E}">
        <p14:creationId xmlns:p14="http://schemas.microsoft.com/office/powerpoint/2010/main" val="2292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07C1-58C8-714A-888D-EB643EB14DCC}"/>
              </a:ext>
            </a:extLst>
          </p:cNvPr>
          <p:cNvSpPr>
            <a:spLocks noGrp="1"/>
          </p:cNvSpPr>
          <p:nvPr>
            <p:ph type="title"/>
          </p:nvPr>
        </p:nvSpPr>
        <p:spPr>
          <a:xfrm>
            <a:off x="869195" y="392192"/>
            <a:ext cx="10150099" cy="1421110"/>
          </a:xfrm>
        </p:spPr>
        <p:txBody>
          <a:bodyPr>
            <a:normAutofit fontScale="90000"/>
          </a:bodyPr>
          <a:lstStyle/>
          <a:p>
            <a:r>
              <a:rPr lang="en-US" dirty="0"/>
              <a:t>My ‘zine’</a:t>
            </a:r>
            <a:br>
              <a:rPr lang="en-US" dirty="0"/>
            </a:br>
            <a:r>
              <a:rPr lang="en-GB" sz="3600" dirty="0">
                <a:solidFill>
                  <a:schemeClr val="accent1"/>
                </a:solidFill>
              </a:rPr>
              <a:t>Fold your sheet of paper in half. </a:t>
            </a:r>
            <a:r>
              <a:rPr lang="en-GB" sz="3600" dirty="0"/>
              <a:t>Fold it again into quarters, and then one more time so that it is folded into eighths.</a:t>
            </a:r>
            <a:endParaRPr lang="en-US" dirty="0"/>
          </a:p>
        </p:txBody>
      </p:sp>
      <p:pic>
        <p:nvPicPr>
          <p:cNvPr id="1026" name="Picture 2" descr="step-1">
            <a:extLst>
              <a:ext uri="{FF2B5EF4-FFF2-40B4-BE49-F238E27FC236}">
                <a16:creationId xmlns:a16="http://schemas.microsoft.com/office/drawing/2014/main" id="{99AD0314-0B1C-F14C-BC5B-BB3F67FAA5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318" y="2003900"/>
            <a:ext cx="5065363" cy="44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38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p-2">
            <a:extLst>
              <a:ext uri="{FF2B5EF4-FFF2-40B4-BE49-F238E27FC236}">
                <a16:creationId xmlns:a16="http://schemas.microsoft.com/office/drawing/2014/main" id="{BB363B9C-E481-D048-8DE9-A4DF6243CC7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8500" y="2062674"/>
            <a:ext cx="8255000" cy="4127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FC8AF93-47A5-D043-9233-B6C8BCA38825}"/>
              </a:ext>
            </a:extLst>
          </p:cNvPr>
          <p:cNvSpPr>
            <a:spLocks noGrp="1"/>
          </p:cNvSpPr>
          <p:nvPr>
            <p:ph type="title"/>
          </p:nvPr>
        </p:nvSpPr>
        <p:spPr>
          <a:xfrm>
            <a:off x="838200" y="232228"/>
            <a:ext cx="10832024" cy="1503582"/>
          </a:xfrm>
        </p:spPr>
        <p:txBody>
          <a:bodyPr>
            <a:noAutofit/>
          </a:bodyPr>
          <a:lstStyle/>
          <a:p>
            <a:r>
              <a:rPr lang="en-GB" sz="3200" dirty="0">
                <a:solidFill>
                  <a:schemeClr val="accent1"/>
                </a:solidFill>
              </a:rPr>
              <a:t>Open your paper so that it is folded in half.</a:t>
            </a:r>
            <a:br>
              <a:rPr lang="en-GB" sz="3200" dirty="0">
                <a:solidFill>
                  <a:schemeClr val="accent1"/>
                </a:solidFill>
              </a:rPr>
            </a:br>
            <a:r>
              <a:rPr lang="en-GB" sz="3200" dirty="0"/>
              <a:t>Cut halfway across the middle from the fold.</a:t>
            </a:r>
            <a:br>
              <a:rPr lang="en-GB" sz="3200" dirty="0"/>
            </a:br>
            <a:r>
              <a:rPr lang="en-GB" sz="3200" dirty="0">
                <a:solidFill>
                  <a:schemeClr val="accent1"/>
                </a:solidFill>
              </a:rPr>
              <a:t>When you open your paper it should have a slit in the middle.</a:t>
            </a:r>
            <a:endParaRPr lang="en-US" sz="3200" dirty="0">
              <a:solidFill>
                <a:schemeClr val="accent1"/>
              </a:solidFill>
            </a:endParaRPr>
          </a:p>
        </p:txBody>
      </p:sp>
    </p:spTree>
    <p:extLst>
      <p:ext uri="{BB962C8B-B14F-4D97-AF65-F5344CB8AC3E}">
        <p14:creationId xmlns:p14="http://schemas.microsoft.com/office/powerpoint/2010/main" val="148239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ep-3">
            <a:extLst>
              <a:ext uri="{FF2B5EF4-FFF2-40B4-BE49-F238E27FC236}">
                <a16:creationId xmlns:a16="http://schemas.microsoft.com/office/drawing/2014/main" id="{6E09B468-B586-7F40-A3BA-941838EC6B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8500" y="2145222"/>
            <a:ext cx="825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661BDB4-2E87-7549-A659-FA3B08FA30B7}"/>
              </a:ext>
            </a:extLst>
          </p:cNvPr>
          <p:cNvSpPr>
            <a:spLocks noGrp="1"/>
          </p:cNvSpPr>
          <p:nvPr>
            <p:ph type="title"/>
          </p:nvPr>
        </p:nvSpPr>
        <p:spPr>
          <a:xfrm>
            <a:off x="449451" y="294469"/>
            <a:ext cx="11592731" cy="1704812"/>
          </a:xfrm>
        </p:spPr>
        <p:txBody>
          <a:bodyPr>
            <a:noAutofit/>
          </a:bodyPr>
          <a:lstStyle/>
          <a:p>
            <a:r>
              <a:rPr lang="en-GB" sz="3200" dirty="0"/>
              <a:t>Fold your paper lengthwise (along the crease that has the slit).</a:t>
            </a:r>
            <a:br>
              <a:rPr lang="en-GB" sz="3200" dirty="0"/>
            </a:br>
            <a:r>
              <a:rPr lang="en-GB" sz="3200" dirty="0">
                <a:solidFill>
                  <a:schemeClr val="accent1"/>
                </a:solidFill>
              </a:rPr>
              <a:t>Hold the paper at either end, then push the ends in toward each other.</a:t>
            </a:r>
            <a:br>
              <a:rPr lang="en-GB" sz="3200" dirty="0">
                <a:solidFill>
                  <a:schemeClr val="accent1"/>
                </a:solidFill>
              </a:rPr>
            </a:br>
            <a:r>
              <a:rPr lang="en-GB" sz="3200" dirty="0"/>
              <a:t>The sections should fold into each other to form an eight-page booklet.</a:t>
            </a:r>
            <a:endParaRPr lang="en-US" sz="3200" dirty="0"/>
          </a:p>
        </p:txBody>
      </p:sp>
    </p:spTree>
    <p:extLst>
      <p:ext uri="{BB962C8B-B14F-4D97-AF65-F5344CB8AC3E}">
        <p14:creationId xmlns:p14="http://schemas.microsoft.com/office/powerpoint/2010/main" val="2307540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707B-B1CD-0C4B-93BA-319B946FA1FF}"/>
              </a:ext>
            </a:extLst>
          </p:cNvPr>
          <p:cNvSpPr>
            <a:spLocks noGrp="1"/>
          </p:cNvSpPr>
          <p:nvPr>
            <p:ph type="title"/>
          </p:nvPr>
        </p:nvSpPr>
        <p:spPr/>
        <p:txBody>
          <a:bodyPr/>
          <a:lstStyle/>
          <a:p>
            <a:r>
              <a:rPr lang="en-GB" dirty="0"/>
              <a:t>Sample ‘zine’</a:t>
            </a:r>
          </a:p>
        </p:txBody>
      </p:sp>
      <p:pic>
        <p:nvPicPr>
          <p:cNvPr id="3" name="Picture 2">
            <a:extLst>
              <a:ext uri="{FF2B5EF4-FFF2-40B4-BE49-F238E27FC236}">
                <a16:creationId xmlns:a16="http://schemas.microsoft.com/office/drawing/2014/main" id="{D290634C-5898-865E-C99B-15D4A4EFDD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512" y="1129846"/>
            <a:ext cx="8331200" cy="4724400"/>
          </a:xfrm>
          <a:prstGeom prst="rect">
            <a:avLst/>
          </a:prstGeom>
        </p:spPr>
      </p:pic>
      <p:pic>
        <p:nvPicPr>
          <p:cNvPr id="4" name="Picture 3">
            <a:extLst>
              <a:ext uri="{FF2B5EF4-FFF2-40B4-BE49-F238E27FC236}">
                <a16:creationId xmlns:a16="http://schemas.microsoft.com/office/drawing/2014/main" id="{1C1F946C-0B57-A7A8-2C34-4F5E8481223E}"/>
              </a:ext>
            </a:extLst>
          </p:cNvPr>
          <p:cNvPicPr>
            <a:picLocks noChangeAspect="1"/>
          </p:cNvPicPr>
          <p:nvPr/>
        </p:nvPicPr>
        <p:blipFill>
          <a:blip r:embed="rId3"/>
          <a:stretch>
            <a:fillRect/>
          </a:stretch>
        </p:blipFill>
        <p:spPr>
          <a:xfrm>
            <a:off x="593957" y="1371108"/>
            <a:ext cx="7344558" cy="4120118"/>
          </a:xfrm>
          <a:prstGeom prst="rect">
            <a:avLst/>
          </a:prstGeom>
        </p:spPr>
      </p:pic>
      <p:sp>
        <p:nvSpPr>
          <p:cNvPr id="5" name="TextBox 4">
            <a:extLst>
              <a:ext uri="{FF2B5EF4-FFF2-40B4-BE49-F238E27FC236}">
                <a16:creationId xmlns:a16="http://schemas.microsoft.com/office/drawing/2014/main" id="{41810ED6-3B0B-00EF-FA90-7B0B86406661}"/>
              </a:ext>
            </a:extLst>
          </p:cNvPr>
          <p:cNvSpPr txBox="1"/>
          <p:nvPr/>
        </p:nvSpPr>
        <p:spPr>
          <a:xfrm>
            <a:off x="9803567" y="3627620"/>
            <a:ext cx="184731" cy="369332"/>
          </a:xfrm>
          <a:prstGeom prst="rect">
            <a:avLst/>
          </a:prstGeom>
          <a:noFill/>
        </p:spPr>
        <p:txBody>
          <a:bodyPr wrap="none" rtlCol="0">
            <a:spAutoFit/>
          </a:bodyPr>
          <a:lstStyle/>
          <a:p>
            <a:endParaRPr lang="en-GB" dirty="0"/>
          </a:p>
        </p:txBody>
      </p:sp>
      <p:pic>
        <p:nvPicPr>
          <p:cNvPr id="6" name="Picture 5">
            <a:extLst>
              <a:ext uri="{FF2B5EF4-FFF2-40B4-BE49-F238E27FC236}">
                <a16:creationId xmlns:a16="http://schemas.microsoft.com/office/drawing/2014/main" id="{1DACA22B-2070-7DFF-43E3-45192451F2C3}"/>
              </a:ext>
            </a:extLst>
          </p:cNvPr>
          <p:cNvPicPr>
            <a:picLocks noChangeAspect="1"/>
          </p:cNvPicPr>
          <p:nvPr/>
        </p:nvPicPr>
        <p:blipFill>
          <a:blip r:embed="rId4"/>
          <a:stretch>
            <a:fillRect/>
          </a:stretch>
        </p:blipFill>
        <p:spPr>
          <a:xfrm>
            <a:off x="1424632" y="1618138"/>
            <a:ext cx="7439102" cy="4120118"/>
          </a:xfrm>
          <a:prstGeom prst="rect">
            <a:avLst/>
          </a:prstGeom>
        </p:spPr>
      </p:pic>
      <p:pic>
        <p:nvPicPr>
          <p:cNvPr id="7" name="Picture 6">
            <a:extLst>
              <a:ext uri="{FF2B5EF4-FFF2-40B4-BE49-F238E27FC236}">
                <a16:creationId xmlns:a16="http://schemas.microsoft.com/office/drawing/2014/main" id="{60E0D497-2872-E48E-4850-E7D5319DB656}"/>
              </a:ext>
            </a:extLst>
          </p:cNvPr>
          <p:cNvPicPr>
            <a:picLocks noChangeAspect="1"/>
          </p:cNvPicPr>
          <p:nvPr/>
        </p:nvPicPr>
        <p:blipFill>
          <a:blip r:embed="rId5"/>
          <a:stretch>
            <a:fillRect/>
          </a:stretch>
        </p:blipFill>
        <p:spPr>
          <a:xfrm>
            <a:off x="2131736" y="1883688"/>
            <a:ext cx="7889529" cy="4342860"/>
          </a:xfrm>
          <a:prstGeom prst="rect">
            <a:avLst/>
          </a:prstGeom>
        </p:spPr>
      </p:pic>
      <p:pic>
        <p:nvPicPr>
          <p:cNvPr id="8" name="Picture 7">
            <a:extLst>
              <a:ext uri="{FF2B5EF4-FFF2-40B4-BE49-F238E27FC236}">
                <a16:creationId xmlns:a16="http://schemas.microsoft.com/office/drawing/2014/main" id="{D624A6D1-0D9A-692B-208C-6671C9DF2161}"/>
              </a:ext>
            </a:extLst>
          </p:cNvPr>
          <p:cNvPicPr>
            <a:picLocks noChangeAspect="1"/>
          </p:cNvPicPr>
          <p:nvPr/>
        </p:nvPicPr>
        <p:blipFill>
          <a:blip r:embed="rId6"/>
          <a:stretch>
            <a:fillRect/>
          </a:stretch>
        </p:blipFill>
        <p:spPr>
          <a:xfrm>
            <a:off x="2853528" y="2157310"/>
            <a:ext cx="7764510" cy="4334788"/>
          </a:xfrm>
          <a:prstGeom prst="rect">
            <a:avLst/>
          </a:prstGeom>
        </p:spPr>
      </p:pic>
    </p:spTree>
    <p:extLst>
      <p:ext uri="{BB962C8B-B14F-4D97-AF65-F5344CB8AC3E}">
        <p14:creationId xmlns:p14="http://schemas.microsoft.com/office/powerpoint/2010/main" val="10237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dscape, water, bridge, skyline, night, city, skyscraper, urban, cityscape, panorama, downtown, reflection, landmark, illuminated, england, london, lights, buildings, metropolis, thames river, geographical feature, human settlement, metropolitan area">
            <a:extLst>
              <a:ext uri="{FF2B5EF4-FFF2-40B4-BE49-F238E27FC236}">
                <a16:creationId xmlns:a16="http://schemas.microsoft.com/office/drawing/2014/main" id="{9F404412-D8D4-2A8F-1D9B-1FB9668508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03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B40D11C-9AF3-CE4A-A855-27CE6257D5CD}"/>
              </a:ext>
            </a:extLst>
          </p:cNvPr>
          <p:cNvSpPr>
            <a:spLocks noGrp="1"/>
          </p:cNvSpPr>
          <p:nvPr>
            <p:ph type="title"/>
          </p:nvPr>
        </p:nvSpPr>
        <p:spPr>
          <a:xfrm>
            <a:off x="2252317" y="4572000"/>
            <a:ext cx="7687365" cy="1628063"/>
          </a:xfrm>
          <a:solidFill>
            <a:srgbClr val="FFFFFF">
              <a:alpha val="90000"/>
            </a:srgbClr>
          </a:solidFill>
          <a:ln>
            <a:solidFill>
              <a:schemeClr val="accent1"/>
            </a:solidFill>
          </a:ln>
        </p:spPr>
        <p:txBody>
          <a:bodyPr>
            <a:normAutofit fontScale="90000"/>
          </a:bodyPr>
          <a:lstStyle/>
          <a:p>
            <a:pPr algn="ctr"/>
            <a:br>
              <a:rPr lang="en-US" dirty="0">
                <a:solidFill>
                  <a:schemeClr val="accent1"/>
                </a:solidFill>
              </a:rPr>
            </a:br>
            <a:r>
              <a:rPr lang="en-US" dirty="0">
                <a:solidFill>
                  <a:srgbClr val="FA3C5E"/>
                </a:solidFill>
              </a:rPr>
              <a:t>How different would your day so far  have been without electricity?</a:t>
            </a: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21481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384D-C295-4546-B186-2888EA092606}"/>
              </a:ext>
            </a:extLst>
          </p:cNvPr>
          <p:cNvSpPr>
            <a:spLocks noGrp="1"/>
          </p:cNvSpPr>
          <p:nvPr>
            <p:ph type="title"/>
          </p:nvPr>
        </p:nvSpPr>
        <p:spPr/>
        <p:txBody>
          <a:bodyPr/>
          <a:lstStyle/>
          <a:p>
            <a:r>
              <a:rPr lang="en-US" dirty="0"/>
              <a:t>Ideas for your ‘zine’</a:t>
            </a:r>
          </a:p>
        </p:txBody>
      </p:sp>
      <p:sp>
        <p:nvSpPr>
          <p:cNvPr id="3" name="Content Placeholder 2">
            <a:extLst>
              <a:ext uri="{FF2B5EF4-FFF2-40B4-BE49-F238E27FC236}">
                <a16:creationId xmlns:a16="http://schemas.microsoft.com/office/drawing/2014/main" id="{4E9A4840-018E-514E-A15B-C446405BA837}"/>
              </a:ext>
            </a:extLst>
          </p:cNvPr>
          <p:cNvSpPr>
            <a:spLocks noGrp="1"/>
          </p:cNvSpPr>
          <p:nvPr>
            <p:ph idx="1"/>
          </p:nvPr>
        </p:nvSpPr>
        <p:spPr>
          <a:xfrm>
            <a:off x="838200" y="2092271"/>
            <a:ext cx="10515600" cy="4084692"/>
          </a:xfrm>
        </p:spPr>
        <p:txBody>
          <a:bodyPr/>
          <a:lstStyle/>
          <a:p>
            <a:r>
              <a:rPr lang="en-US" b="1" dirty="0">
                <a:solidFill>
                  <a:schemeClr val="accent1"/>
                </a:solidFill>
              </a:rPr>
              <a:t>Front</a:t>
            </a:r>
            <a:r>
              <a:rPr lang="en-US" dirty="0"/>
              <a:t>	Title “Wind power – are you a fan?”</a:t>
            </a:r>
          </a:p>
          <a:p>
            <a:r>
              <a:rPr lang="en-US" b="1" dirty="0">
                <a:solidFill>
                  <a:schemeClr val="accent1"/>
                </a:solidFill>
              </a:rPr>
              <a:t>P2-3	</a:t>
            </a:r>
            <a:r>
              <a:rPr lang="en-US" dirty="0"/>
              <a:t>	Why renewable energy helps the planet</a:t>
            </a:r>
          </a:p>
          <a:p>
            <a:r>
              <a:rPr lang="en-US" b="1" dirty="0">
                <a:solidFill>
                  <a:schemeClr val="accent1"/>
                </a:solidFill>
              </a:rPr>
              <a:t>P4-5</a:t>
            </a:r>
            <a:r>
              <a:rPr lang="en-US" dirty="0"/>
              <a:t> 	Experimenting with wind: what we did</a:t>
            </a:r>
          </a:p>
          <a:p>
            <a:r>
              <a:rPr lang="en-US" b="1" dirty="0">
                <a:solidFill>
                  <a:schemeClr val="accent1"/>
                </a:solidFill>
              </a:rPr>
              <a:t>P6-7</a:t>
            </a:r>
            <a:r>
              <a:rPr lang="en-US" dirty="0"/>
              <a:t> 	What I learned about being an engineer</a:t>
            </a:r>
          </a:p>
          <a:p>
            <a:r>
              <a:rPr lang="en-US" b="1" dirty="0">
                <a:solidFill>
                  <a:schemeClr val="accent1"/>
                </a:solidFill>
              </a:rPr>
              <a:t>Back</a:t>
            </a:r>
            <a:r>
              <a:rPr lang="en-US" dirty="0"/>
              <a:t> 	Key words I have learned</a:t>
            </a:r>
          </a:p>
        </p:txBody>
      </p:sp>
    </p:spTree>
    <p:extLst>
      <p:ext uri="{BB962C8B-B14F-4D97-AF65-F5344CB8AC3E}">
        <p14:creationId xmlns:p14="http://schemas.microsoft.com/office/powerpoint/2010/main" val="330141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DF0D7-4A1D-0D41-91C7-6D688F777078}"/>
              </a:ext>
            </a:extLst>
          </p:cNvPr>
          <p:cNvSpPr>
            <a:spLocks noGrp="1"/>
          </p:cNvSpPr>
          <p:nvPr>
            <p:ph idx="1"/>
          </p:nvPr>
        </p:nvSpPr>
        <p:spPr>
          <a:xfrm>
            <a:off x="917029" y="576110"/>
            <a:ext cx="4963510" cy="4816249"/>
          </a:xfrm>
        </p:spPr>
        <p:txBody>
          <a:bodyPr>
            <a:noAutofit/>
          </a:bodyPr>
          <a:lstStyle/>
          <a:p>
            <a:pPr marL="0" indent="0">
              <a:buNone/>
            </a:pPr>
            <a:r>
              <a:rPr lang="en-US" dirty="0"/>
              <a:t>Terms we have used today:</a:t>
            </a:r>
          </a:p>
          <a:p>
            <a:endParaRPr lang="en-US" dirty="0"/>
          </a:p>
          <a:p>
            <a:r>
              <a:rPr lang="en-US" sz="3200" dirty="0"/>
              <a:t>Innovation</a:t>
            </a:r>
          </a:p>
          <a:p>
            <a:r>
              <a:rPr lang="en-US" sz="3200" dirty="0"/>
              <a:t>Wind turbine</a:t>
            </a:r>
          </a:p>
          <a:p>
            <a:r>
              <a:rPr lang="en-US" sz="3200" dirty="0"/>
              <a:t>Vertical axis</a:t>
            </a:r>
          </a:p>
          <a:p>
            <a:r>
              <a:rPr lang="en-US" sz="3200" dirty="0"/>
              <a:t>Horizontal axis</a:t>
            </a:r>
          </a:p>
          <a:p>
            <a:r>
              <a:rPr lang="en-US" sz="3200" dirty="0"/>
              <a:t>Nacelle</a:t>
            </a:r>
          </a:p>
          <a:p>
            <a:r>
              <a:rPr lang="en-US" sz="3200" dirty="0" err="1"/>
              <a:t>Aerofoil</a:t>
            </a:r>
            <a:endParaRPr lang="en-US" sz="3200" dirty="0"/>
          </a:p>
          <a:p>
            <a:r>
              <a:rPr lang="en-US" sz="3200" dirty="0"/>
              <a:t>Anemometer</a:t>
            </a:r>
          </a:p>
        </p:txBody>
      </p:sp>
      <p:sp>
        <p:nvSpPr>
          <p:cNvPr id="4" name="TextBox 3">
            <a:extLst>
              <a:ext uri="{FF2B5EF4-FFF2-40B4-BE49-F238E27FC236}">
                <a16:creationId xmlns:a16="http://schemas.microsoft.com/office/drawing/2014/main" id="{15480F50-BB49-024D-ADFE-0FAADDAB08B4}"/>
              </a:ext>
            </a:extLst>
          </p:cNvPr>
          <p:cNvSpPr txBox="1"/>
          <p:nvPr/>
        </p:nvSpPr>
        <p:spPr>
          <a:xfrm>
            <a:off x="6483343" y="1573591"/>
            <a:ext cx="3899338" cy="2821285"/>
          </a:xfrm>
          <a:prstGeom prst="rect">
            <a:avLst/>
          </a:prstGeom>
          <a:noFill/>
        </p:spPr>
        <p:txBody>
          <a:bodyPr wrap="square" rtlCol="0">
            <a:spAutoFit/>
          </a:bodyPr>
          <a:lstStyle/>
          <a:p>
            <a:pPr marL="228600" indent="-228600">
              <a:lnSpc>
                <a:spcPct val="90000"/>
              </a:lnSpc>
              <a:spcBef>
                <a:spcPts val="1000"/>
              </a:spcBef>
              <a:buClr>
                <a:schemeClr val="tx2"/>
              </a:buClr>
              <a:buSzPct val="100000"/>
              <a:buFont typeface="Arial" panose="020B0604020202020204" pitchFamily="34" charset="0"/>
              <a:buChar char="•"/>
            </a:pPr>
            <a:r>
              <a:rPr lang="en-US" sz="3200" dirty="0"/>
              <a:t>Generator</a:t>
            </a:r>
          </a:p>
          <a:p>
            <a:pPr marL="228600" indent="-228600">
              <a:lnSpc>
                <a:spcPct val="90000"/>
              </a:lnSpc>
              <a:spcBef>
                <a:spcPts val="1000"/>
              </a:spcBef>
              <a:buClr>
                <a:schemeClr val="tx2"/>
              </a:buClr>
              <a:buSzPct val="100000"/>
              <a:buFont typeface="Arial" panose="020B0604020202020204" pitchFamily="34" charset="0"/>
              <a:buChar char="•"/>
            </a:pPr>
            <a:r>
              <a:rPr lang="en-US" sz="3200" dirty="0"/>
              <a:t>Dynamo</a:t>
            </a:r>
          </a:p>
          <a:p>
            <a:pPr marL="228600" indent="-228600">
              <a:lnSpc>
                <a:spcPct val="90000"/>
              </a:lnSpc>
              <a:spcBef>
                <a:spcPts val="1000"/>
              </a:spcBef>
              <a:buClr>
                <a:schemeClr val="tx2"/>
              </a:buClr>
              <a:buSzPct val="100000"/>
              <a:buFont typeface="Arial" panose="020B0604020202020204" pitchFamily="34" charset="0"/>
              <a:buChar char="•"/>
            </a:pPr>
            <a:r>
              <a:rPr lang="en-US" sz="3200" dirty="0"/>
              <a:t>Blades</a:t>
            </a:r>
          </a:p>
          <a:p>
            <a:pPr marL="228600" indent="-228600">
              <a:lnSpc>
                <a:spcPct val="90000"/>
              </a:lnSpc>
              <a:spcBef>
                <a:spcPts val="1000"/>
              </a:spcBef>
              <a:buClr>
                <a:schemeClr val="tx2"/>
              </a:buClr>
              <a:buSzPct val="100000"/>
              <a:buFont typeface="Arial" panose="020B0604020202020204" pitchFamily="34" charset="0"/>
              <a:buChar char="•"/>
            </a:pPr>
            <a:r>
              <a:rPr lang="en-US" sz="3200" dirty="0"/>
              <a:t>Wind farm</a:t>
            </a:r>
          </a:p>
          <a:p>
            <a:pPr marL="228600" indent="-228600">
              <a:lnSpc>
                <a:spcPct val="90000"/>
              </a:lnSpc>
              <a:spcBef>
                <a:spcPts val="1000"/>
              </a:spcBef>
              <a:buClr>
                <a:schemeClr val="tx2"/>
              </a:buClr>
              <a:buSzPct val="100000"/>
              <a:buFont typeface="Arial" panose="020B0604020202020204" pitchFamily="34" charset="0"/>
              <a:buChar char="•"/>
            </a:pPr>
            <a:r>
              <a:rPr lang="en-US" sz="3200" dirty="0"/>
              <a:t>Offshore wind farm</a:t>
            </a:r>
          </a:p>
        </p:txBody>
      </p:sp>
    </p:spTree>
    <p:extLst>
      <p:ext uri="{BB962C8B-B14F-4D97-AF65-F5344CB8AC3E}">
        <p14:creationId xmlns:p14="http://schemas.microsoft.com/office/powerpoint/2010/main" val="590239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C2C6-A8A1-D24B-AE33-0405A5B0B13A}"/>
              </a:ext>
            </a:extLst>
          </p:cNvPr>
          <p:cNvSpPr>
            <a:spLocks noGrp="1"/>
          </p:cNvSpPr>
          <p:nvPr>
            <p:ph type="title"/>
          </p:nvPr>
        </p:nvSpPr>
        <p:spPr/>
        <p:txBody>
          <a:bodyPr>
            <a:normAutofit/>
          </a:bodyPr>
          <a:lstStyle/>
          <a:p>
            <a:pPr algn="ctr"/>
            <a:r>
              <a:rPr lang="en-US" dirty="0"/>
              <a:t>What have we learned today?</a:t>
            </a:r>
            <a:endParaRPr lang="en-US" dirty="0">
              <a:solidFill>
                <a:schemeClr val="accent1"/>
              </a:solidFill>
            </a:endParaRPr>
          </a:p>
        </p:txBody>
      </p:sp>
      <p:sp>
        <p:nvSpPr>
          <p:cNvPr id="8" name="Content Placeholder 7">
            <a:extLst>
              <a:ext uri="{FF2B5EF4-FFF2-40B4-BE49-F238E27FC236}">
                <a16:creationId xmlns:a16="http://schemas.microsoft.com/office/drawing/2014/main" id="{774116E2-69AD-B847-B47F-04781B2523A7}"/>
              </a:ext>
            </a:extLst>
          </p:cNvPr>
          <p:cNvSpPr>
            <a:spLocks noGrp="1"/>
          </p:cNvSpPr>
          <p:nvPr>
            <p:ph idx="1"/>
          </p:nvPr>
        </p:nvSpPr>
        <p:spPr/>
        <p:txBody>
          <a:bodyPr/>
          <a:lstStyle/>
          <a:p>
            <a:r>
              <a:rPr lang="en-GB" dirty="0"/>
              <a:t>Why electricity is useful</a:t>
            </a:r>
          </a:p>
          <a:p>
            <a:r>
              <a:rPr lang="en-GB" dirty="0"/>
              <a:t>Why renewable energy like wind is better for the planet</a:t>
            </a:r>
          </a:p>
          <a:p>
            <a:r>
              <a:rPr lang="en-GB" dirty="0"/>
              <a:t>Key terms…</a:t>
            </a:r>
          </a:p>
          <a:p>
            <a:r>
              <a:rPr lang="en-GB" dirty="0"/>
              <a:t>How a wind turbine works</a:t>
            </a:r>
          </a:p>
          <a:p>
            <a:r>
              <a:rPr lang="en-GB" dirty="0"/>
              <a:t>Experiments about wind turbine blades…</a:t>
            </a:r>
          </a:p>
          <a:p>
            <a:r>
              <a:rPr lang="en-GB" dirty="0"/>
              <a:t>Meeting people who work in science to help us</a:t>
            </a:r>
          </a:p>
        </p:txBody>
      </p:sp>
      <p:sp>
        <p:nvSpPr>
          <p:cNvPr id="9" name="Title 1">
            <a:extLst>
              <a:ext uri="{FF2B5EF4-FFF2-40B4-BE49-F238E27FC236}">
                <a16:creationId xmlns:a16="http://schemas.microsoft.com/office/drawing/2014/main" id="{7F079C2C-2765-B149-844D-8BBDF210A63A}"/>
              </a:ext>
            </a:extLst>
          </p:cNvPr>
          <p:cNvSpPr txBox="1">
            <a:spLocks/>
          </p:cNvSpPr>
          <p:nvPr/>
        </p:nvSpPr>
        <p:spPr>
          <a:xfrm>
            <a:off x="1409700" y="5728154"/>
            <a:ext cx="9372600" cy="89761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a:t>Any questions</a:t>
            </a:r>
            <a:r>
              <a:rPr lang="en-US" dirty="0"/>
              <a:t>?</a:t>
            </a:r>
            <a:br>
              <a:rPr lang="en-US" dirty="0"/>
            </a:br>
            <a:endParaRPr lang="en-US" dirty="0">
              <a:solidFill>
                <a:schemeClr val="accent1"/>
              </a:solidFill>
            </a:endParaRPr>
          </a:p>
        </p:txBody>
      </p:sp>
    </p:spTree>
    <p:extLst>
      <p:ext uri="{BB962C8B-B14F-4D97-AF65-F5344CB8AC3E}">
        <p14:creationId xmlns:p14="http://schemas.microsoft.com/office/powerpoint/2010/main" val="31642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7AC8-DFF0-1E48-94FC-829E8887A2FA}"/>
              </a:ext>
            </a:extLst>
          </p:cNvPr>
          <p:cNvSpPr>
            <a:spLocks noGrp="1"/>
          </p:cNvSpPr>
          <p:nvPr>
            <p:ph type="title"/>
          </p:nvPr>
        </p:nvSpPr>
        <p:spPr/>
        <p:txBody>
          <a:bodyPr/>
          <a:lstStyle/>
          <a:p>
            <a:r>
              <a:rPr lang="en-GB" dirty="0"/>
              <a:t>Further ideas/resources</a:t>
            </a:r>
          </a:p>
        </p:txBody>
      </p:sp>
      <p:sp>
        <p:nvSpPr>
          <p:cNvPr id="3" name="Content Placeholder 2">
            <a:extLst>
              <a:ext uri="{FF2B5EF4-FFF2-40B4-BE49-F238E27FC236}">
                <a16:creationId xmlns:a16="http://schemas.microsoft.com/office/drawing/2014/main" id="{E26D02CB-01E4-F24C-B14E-C3DB186D2E2B}"/>
              </a:ext>
            </a:extLst>
          </p:cNvPr>
          <p:cNvSpPr>
            <a:spLocks noGrp="1"/>
          </p:cNvSpPr>
          <p:nvPr>
            <p:ph idx="1"/>
          </p:nvPr>
        </p:nvSpPr>
        <p:spPr>
          <a:xfrm>
            <a:off x="838200" y="2199860"/>
            <a:ext cx="10515600" cy="3857833"/>
          </a:xfrm>
        </p:spPr>
        <p:txBody>
          <a:bodyPr/>
          <a:lstStyle/>
          <a:p>
            <a:r>
              <a:rPr lang="en-GB" dirty="0"/>
              <a:t>Make a ‘zine’ and share with parents</a:t>
            </a:r>
          </a:p>
          <a:p>
            <a:r>
              <a:rPr lang="en-GB" dirty="0"/>
              <a:t>Improve your wind turbine blade design and share your results!</a:t>
            </a:r>
          </a:p>
          <a:p>
            <a:r>
              <a:rPr lang="en-GB" dirty="0"/>
              <a:t>Create a class/school display about wind power</a:t>
            </a:r>
          </a:p>
          <a:p>
            <a:r>
              <a:rPr lang="en-GB" dirty="0"/>
              <a:t>Look out for wind turbines near your school and make a map</a:t>
            </a:r>
          </a:p>
          <a:p>
            <a:r>
              <a:rPr lang="en-GB" dirty="0"/>
              <a:t>Find news stories about global warming</a:t>
            </a:r>
          </a:p>
        </p:txBody>
      </p:sp>
    </p:spTree>
    <p:extLst>
      <p:ext uri="{BB962C8B-B14F-4D97-AF65-F5344CB8AC3E}">
        <p14:creationId xmlns:p14="http://schemas.microsoft.com/office/powerpoint/2010/main" val="575844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47A3-819F-DD40-8558-05523FEB361A}"/>
              </a:ext>
            </a:extLst>
          </p:cNvPr>
          <p:cNvSpPr>
            <a:spLocks noGrp="1"/>
          </p:cNvSpPr>
          <p:nvPr>
            <p:ph type="title"/>
          </p:nvPr>
        </p:nvSpPr>
        <p:spPr>
          <a:xfrm>
            <a:off x="371062" y="197194"/>
            <a:ext cx="5486400" cy="481746"/>
          </a:xfrm>
        </p:spPr>
        <p:txBody>
          <a:bodyPr>
            <a:normAutofit fontScale="90000"/>
          </a:bodyPr>
          <a:lstStyle/>
          <a:p>
            <a:r>
              <a:rPr lang="en-GB" dirty="0"/>
              <a:t>Careers follow-up Q&amp;A</a:t>
            </a:r>
          </a:p>
        </p:txBody>
      </p:sp>
      <p:sp>
        <p:nvSpPr>
          <p:cNvPr id="3" name="Content Placeholder 2">
            <a:extLst>
              <a:ext uri="{FF2B5EF4-FFF2-40B4-BE49-F238E27FC236}">
                <a16:creationId xmlns:a16="http://schemas.microsoft.com/office/drawing/2014/main" id="{5F79245B-1A4A-E443-86AA-2728A3E38A4C}"/>
              </a:ext>
            </a:extLst>
          </p:cNvPr>
          <p:cNvSpPr>
            <a:spLocks noGrp="1"/>
          </p:cNvSpPr>
          <p:nvPr>
            <p:ph sz="half" idx="1"/>
          </p:nvPr>
        </p:nvSpPr>
        <p:spPr>
          <a:xfrm>
            <a:off x="371061" y="887896"/>
            <a:ext cx="5648739" cy="5539408"/>
          </a:xfrm>
        </p:spPr>
        <p:txBody>
          <a:bodyPr>
            <a:noAutofit/>
          </a:bodyPr>
          <a:lstStyle/>
          <a:p>
            <a:r>
              <a:rPr lang="en-GB" sz="2400" dirty="0"/>
              <a:t>Preparation:</a:t>
            </a:r>
          </a:p>
          <a:p>
            <a:pPr marL="0" indent="0">
              <a:buNone/>
            </a:pPr>
            <a:r>
              <a:rPr lang="en-GB" sz="1400" dirty="0"/>
              <a:t>After the workshop, ask the children to think about jobs relating to what they learned and reflect on the role models they were shown.</a:t>
            </a:r>
          </a:p>
          <a:p>
            <a:pPr marL="0" indent="0">
              <a:buNone/>
            </a:pPr>
            <a:r>
              <a:rPr lang="en-GB" sz="1400" dirty="0"/>
              <a:t>If they were to meet them, what would they want to ask them?</a:t>
            </a:r>
          </a:p>
          <a:p>
            <a:pPr marL="0" indent="0">
              <a:buNone/>
            </a:pPr>
            <a:r>
              <a:rPr lang="en-GB" sz="1400" dirty="0"/>
              <a:t>You might consider prompting with these questions:</a:t>
            </a:r>
          </a:p>
          <a:p>
            <a:pPr marL="0" indent="0">
              <a:buNone/>
            </a:pPr>
            <a:r>
              <a:rPr lang="en-GB" sz="1400" dirty="0">
                <a:solidFill>
                  <a:srgbClr val="52757C"/>
                </a:solidFill>
              </a:rPr>
              <a:t>What do you do in a typical day?</a:t>
            </a:r>
          </a:p>
          <a:p>
            <a:pPr marL="0" indent="0">
              <a:buNone/>
            </a:pPr>
            <a:r>
              <a:rPr lang="en-GB" sz="1400" dirty="0">
                <a:solidFill>
                  <a:srgbClr val="52757C"/>
                </a:solidFill>
              </a:rPr>
              <a:t>Do you enjoy your job?</a:t>
            </a:r>
          </a:p>
          <a:p>
            <a:pPr marL="0" indent="0">
              <a:buNone/>
            </a:pPr>
            <a:r>
              <a:rPr lang="en-GB" sz="1400" dirty="0">
                <a:solidFill>
                  <a:srgbClr val="52757C"/>
                </a:solidFill>
              </a:rPr>
              <a:t>What tools and other things do you need to do your job?</a:t>
            </a:r>
          </a:p>
          <a:p>
            <a:pPr marL="0" indent="0">
              <a:buNone/>
            </a:pPr>
            <a:r>
              <a:rPr lang="en-GB" sz="1400" dirty="0">
                <a:solidFill>
                  <a:srgbClr val="52757C"/>
                </a:solidFill>
              </a:rPr>
              <a:t>Where do you spend most of your day?</a:t>
            </a:r>
          </a:p>
          <a:p>
            <a:pPr marL="0" indent="0">
              <a:buNone/>
            </a:pPr>
            <a:r>
              <a:rPr lang="en-GB" sz="1400" dirty="0">
                <a:solidFill>
                  <a:srgbClr val="52757C"/>
                </a:solidFill>
              </a:rPr>
              <a:t>What made you want to do this job?  What was your route into it?</a:t>
            </a:r>
          </a:p>
          <a:p>
            <a:pPr marL="0" indent="0">
              <a:buNone/>
            </a:pPr>
            <a:r>
              <a:rPr lang="en-GB" sz="1400" dirty="0">
                <a:solidFill>
                  <a:srgbClr val="52757C"/>
                </a:solidFill>
              </a:rPr>
              <a:t>What were you like at school?</a:t>
            </a:r>
          </a:p>
          <a:p>
            <a:pPr marL="0" indent="0">
              <a:buNone/>
            </a:pPr>
            <a:r>
              <a:rPr lang="en-GB" sz="1400" dirty="0">
                <a:solidFill>
                  <a:srgbClr val="52757C"/>
                </a:solidFill>
              </a:rPr>
              <a:t>What do you do in your spare time?</a:t>
            </a:r>
          </a:p>
          <a:p>
            <a:pPr marL="0" indent="0">
              <a:buNone/>
            </a:pPr>
            <a:r>
              <a:rPr lang="en-GB" sz="1400" dirty="0">
                <a:solidFill>
                  <a:srgbClr val="52757C"/>
                </a:solidFill>
              </a:rPr>
              <a:t>Would you recommend your job? How would I find out more? What could I do now to become a scientist/engineer?</a:t>
            </a:r>
          </a:p>
          <a:p>
            <a:pPr marL="0" indent="0">
              <a:buNone/>
            </a:pPr>
            <a:r>
              <a:rPr lang="en-GB" sz="1400" dirty="0">
                <a:solidFill>
                  <a:srgbClr val="52757C"/>
                </a:solidFill>
              </a:rPr>
              <a:t>What’s the weirdest thing you’ve done in your job?</a:t>
            </a:r>
          </a:p>
          <a:p>
            <a:pPr marL="0" indent="0">
              <a:buNone/>
            </a:pPr>
            <a:r>
              <a:rPr lang="en-GB" sz="1400" dirty="0">
                <a:solidFill>
                  <a:srgbClr val="52757C"/>
                </a:solidFill>
              </a:rPr>
              <a:t>Do you think you make a difference to the world?</a:t>
            </a:r>
          </a:p>
          <a:p>
            <a:pPr marL="0" indent="0">
              <a:buNone/>
            </a:pPr>
            <a:r>
              <a:rPr lang="en-GB" sz="1400" dirty="0">
                <a:solidFill>
                  <a:srgbClr val="52757C"/>
                </a:solidFill>
              </a:rPr>
              <a:t>What are the new/future developments in your work?</a:t>
            </a:r>
          </a:p>
          <a:p>
            <a:pPr marL="0" indent="0">
              <a:buNone/>
            </a:pPr>
            <a:r>
              <a:rPr lang="en-GB" sz="1400" dirty="0">
                <a:solidFill>
                  <a:srgbClr val="52757C"/>
                </a:solidFill>
              </a:rPr>
              <a:t>Would you like to stay in this job for a long time or do you have other plans?</a:t>
            </a:r>
          </a:p>
        </p:txBody>
      </p:sp>
      <p:sp>
        <p:nvSpPr>
          <p:cNvPr id="4" name="Content Placeholder 3">
            <a:extLst>
              <a:ext uri="{FF2B5EF4-FFF2-40B4-BE49-F238E27FC236}">
                <a16:creationId xmlns:a16="http://schemas.microsoft.com/office/drawing/2014/main" id="{BD692E9F-2CF6-FA4A-9CDC-F021D33A92E0}"/>
              </a:ext>
            </a:extLst>
          </p:cNvPr>
          <p:cNvSpPr>
            <a:spLocks noGrp="1"/>
          </p:cNvSpPr>
          <p:nvPr>
            <p:ph sz="half" idx="2"/>
          </p:nvPr>
        </p:nvSpPr>
        <p:spPr>
          <a:xfrm>
            <a:off x="6172200" y="678940"/>
            <a:ext cx="5264426" cy="5642346"/>
          </a:xfrm>
        </p:spPr>
        <p:txBody>
          <a:bodyPr>
            <a:noAutofit/>
          </a:bodyPr>
          <a:lstStyle/>
          <a:p>
            <a:r>
              <a:rPr lang="en-GB" sz="2400" dirty="0"/>
              <a:t>Finding a role model</a:t>
            </a:r>
          </a:p>
          <a:p>
            <a:pPr marL="0" indent="0">
              <a:buNone/>
            </a:pPr>
            <a:r>
              <a:rPr lang="en-GB" sz="1600" dirty="0"/>
              <a:t>Contact your </a:t>
            </a:r>
            <a:r>
              <a:rPr lang="en-GB" sz="1600" dirty="0">
                <a:hlinkClick r:id="rId3"/>
              </a:rPr>
              <a:t>local STEM Ambassadors hub</a:t>
            </a:r>
            <a:r>
              <a:rPr lang="en-GB" sz="1600" dirty="0"/>
              <a:t> to see if there is someone from the wind power industry who could help.  Or get in touch with your nearest </a:t>
            </a:r>
            <a:r>
              <a:rPr lang="en-GB" sz="1600" dirty="0">
                <a:hlinkClick r:id="rId4"/>
              </a:rPr>
              <a:t>wind power provider</a:t>
            </a:r>
            <a:r>
              <a:rPr lang="en-GB" sz="1600" dirty="0"/>
              <a:t>.</a:t>
            </a:r>
          </a:p>
          <a:p>
            <a:r>
              <a:rPr lang="en-GB" sz="2400" dirty="0"/>
              <a:t>During the Q&amp;A session:</a:t>
            </a:r>
          </a:p>
          <a:p>
            <a:pPr marL="0" indent="0">
              <a:buNone/>
            </a:pPr>
            <a:r>
              <a:rPr lang="en-GB" sz="1600" dirty="0"/>
              <a:t>Agree a time limit – say 20-30 minutes.</a:t>
            </a:r>
          </a:p>
          <a:p>
            <a:pPr marL="0" indent="0">
              <a:buNone/>
            </a:pPr>
            <a:r>
              <a:rPr lang="en-GB" sz="1600" dirty="0"/>
              <a:t>The role models could introduce themselves, describe their jobs and ask the children what they learned in the workshop.</a:t>
            </a:r>
          </a:p>
          <a:p>
            <a:pPr marL="0" indent="0">
              <a:buNone/>
            </a:pPr>
            <a:r>
              <a:rPr lang="en-GB" sz="1600" dirty="0"/>
              <a:t>The children could then ask the questions they have prepared.</a:t>
            </a:r>
          </a:p>
          <a:p>
            <a:pPr marL="0" indent="0">
              <a:buNone/>
            </a:pPr>
            <a:r>
              <a:rPr lang="en-GB" sz="1600" dirty="0"/>
              <a:t>Ask the role models if they have any resources/information they could share.</a:t>
            </a:r>
          </a:p>
          <a:p>
            <a:r>
              <a:rPr lang="en-GB" sz="2400" dirty="0"/>
              <a:t>Follow up:</a:t>
            </a:r>
          </a:p>
          <a:p>
            <a:pPr marL="0" indent="0">
              <a:buNone/>
            </a:pPr>
            <a:r>
              <a:rPr lang="en-GB" sz="1600" dirty="0"/>
              <a:t>The children could write to the role models and thank them.</a:t>
            </a:r>
          </a:p>
          <a:p>
            <a:pPr marL="0" indent="0">
              <a:buNone/>
            </a:pPr>
            <a:r>
              <a:rPr lang="en-GB" sz="1600" dirty="0"/>
              <a:t>They could write up a piece (cross-curricular literacy gain) on their meeting, or what they learned about being an engineer/technician/scientist, or a persuasive piece, e.g. why we should all study sciences.</a:t>
            </a:r>
          </a:p>
        </p:txBody>
      </p:sp>
    </p:spTree>
    <p:extLst>
      <p:ext uri="{BB962C8B-B14F-4D97-AF65-F5344CB8AC3E}">
        <p14:creationId xmlns:p14="http://schemas.microsoft.com/office/powerpoint/2010/main" val="358103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71B9-1FC2-144D-9034-A65FECB1D282}"/>
              </a:ext>
            </a:extLst>
          </p:cNvPr>
          <p:cNvSpPr>
            <a:spLocks noGrp="1"/>
          </p:cNvSpPr>
          <p:nvPr>
            <p:ph type="title"/>
          </p:nvPr>
        </p:nvSpPr>
        <p:spPr/>
        <p:txBody>
          <a:bodyPr/>
          <a:lstStyle/>
          <a:p>
            <a:r>
              <a:rPr lang="en-US" dirty="0"/>
              <a:t>Where do we get our electricity from?</a:t>
            </a:r>
          </a:p>
        </p:txBody>
      </p:sp>
      <p:pic>
        <p:nvPicPr>
          <p:cNvPr id="15362" name="Picture 2" descr="Britain's power system has never been closer to being fossil-free - Drax">
            <a:extLst>
              <a:ext uri="{FF2B5EF4-FFF2-40B4-BE49-F238E27FC236}">
                <a16:creationId xmlns:a16="http://schemas.microsoft.com/office/drawing/2014/main" id="{B7E78AC2-145B-7B48-9377-281402108BBD}"/>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99013" y="1125320"/>
            <a:ext cx="6239435" cy="5732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DF6B48-8765-6015-6A5A-6CD89CD20936}"/>
              </a:ext>
            </a:extLst>
          </p:cNvPr>
          <p:cNvSpPr txBox="1"/>
          <p:nvPr/>
        </p:nvSpPr>
        <p:spPr>
          <a:xfrm rot="5400000">
            <a:off x="10790302" y="3440276"/>
            <a:ext cx="2171700" cy="246221"/>
          </a:xfrm>
          <a:prstGeom prst="rect">
            <a:avLst/>
          </a:prstGeom>
          <a:noFill/>
        </p:spPr>
        <p:txBody>
          <a:bodyPr wrap="square">
            <a:spAutoFit/>
          </a:bodyPr>
          <a:lstStyle/>
          <a:p>
            <a:r>
              <a:rPr lang="en-GB" sz="1000" dirty="0"/>
              <a:t>Pic: https://</a:t>
            </a:r>
            <a:r>
              <a:rPr lang="en-GB" sz="1000" dirty="0" err="1"/>
              <a:t>www.dmsinteractive.co.uk</a:t>
            </a:r>
            <a:endParaRPr lang="en-GB" sz="1000" dirty="0"/>
          </a:p>
        </p:txBody>
      </p:sp>
    </p:spTree>
    <p:extLst>
      <p:ext uri="{BB962C8B-B14F-4D97-AF65-F5344CB8AC3E}">
        <p14:creationId xmlns:p14="http://schemas.microsoft.com/office/powerpoint/2010/main" val="27639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948D-B150-1E45-8D00-620B39DA3DBA}"/>
              </a:ext>
            </a:extLst>
          </p:cNvPr>
          <p:cNvSpPr>
            <a:spLocks noGrp="1"/>
          </p:cNvSpPr>
          <p:nvPr>
            <p:ph type="title"/>
          </p:nvPr>
        </p:nvSpPr>
        <p:spPr/>
        <p:txBody>
          <a:bodyPr/>
          <a:lstStyle/>
          <a:p>
            <a:r>
              <a:rPr lang="en-GB" dirty="0"/>
              <a:t>Coal, oil and gas</a:t>
            </a:r>
          </a:p>
        </p:txBody>
      </p:sp>
      <p:pic>
        <p:nvPicPr>
          <p:cNvPr id="3074" name="Picture 2" descr="technology, transport, factory, industry, electricity, energy, power plant, current, silo, power generation, energy generation, nuclear power plant, power station, coal fired power plant, outdoor structure">
            <a:extLst>
              <a:ext uri="{FF2B5EF4-FFF2-40B4-BE49-F238E27FC236}">
                <a16:creationId xmlns:a16="http://schemas.microsoft.com/office/drawing/2014/main" id="{758D52CA-D2C2-358A-5B7A-6A5147150E1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140"/>
          <a:stretch/>
        </p:blipFill>
        <p:spPr bwMode="auto">
          <a:xfrm>
            <a:off x="102367" y="1129846"/>
            <a:ext cx="5641205" cy="41478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16 Climate Trends Continue to Break Records | Two key clim… | Flickr">
            <a:extLst>
              <a:ext uri="{FF2B5EF4-FFF2-40B4-BE49-F238E27FC236}">
                <a16:creationId xmlns:a16="http://schemas.microsoft.com/office/drawing/2014/main" id="{E53400D8-360E-AA2C-A420-AE065E3272C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033" y="232228"/>
            <a:ext cx="5689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95EC414-2537-8145-240D-22A40F638E0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76509" y="3505100"/>
            <a:ext cx="4946390" cy="331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24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Blow windmill Stock Photos - Page 1 : Masterfile">
            <a:extLst>
              <a:ext uri="{FF2B5EF4-FFF2-40B4-BE49-F238E27FC236}">
                <a16:creationId xmlns:a16="http://schemas.microsoft.com/office/drawing/2014/main" id="{82797C63-C963-7841-80BF-440CAB34A6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555612" cy="30269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indmill Old Historical - Free photo on Pixabay">
            <a:extLst>
              <a:ext uri="{FF2B5EF4-FFF2-40B4-BE49-F238E27FC236}">
                <a16:creationId xmlns:a16="http://schemas.microsoft.com/office/drawing/2014/main" id="{BEDA9518-C8DC-88A9-B3F3-A04C2ED5D7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5612" y="0"/>
            <a:ext cx="4740650" cy="31589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ine Ansicht einer vertikalen Achsenwindturbine des Darrieus-Designs. Diese  Maschine ist 17 Meter hoch und produziert bis zu 150 Kilowatt Windkraft -  U.S. National Archives &amp; DVIDS Public Domain-Suche">
            <a:extLst>
              <a:ext uri="{FF2B5EF4-FFF2-40B4-BE49-F238E27FC236}">
                <a16:creationId xmlns:a16="http://schemas.microsoft.com/office/drawing/2014/main" id="{8C04E653-C7A7-95F9-04B6-E896816A952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96262" y="0"/>
            <a:ext cx="2895738" cy="37453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ther Hill Wind Farm © Walter Baxter cc-by-sa/2.0 :: Geograph Britain and  Ireland">
            <a:extLst>
              <a:ext uri="{FF2B5EF4-FFF2-40B4-BE49-F238E27FC236}">
                <a16:creationId xmlns:a16="http://schemas.microsoft.com/office/drawing/2014/main" id="{08C4BC62-03CB-5A4D-56A2-AC0A6B8546D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3041940"/>
            <a:ext cx="6502026" cy="3831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C182436-E995-1584-9750-0E28B8F1004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502026" y="3069030"/>
            <a:ext cx="5689974" cy="383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2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 Wind Farm Location and Capacities Map (2010) (DECC, 2011a) | Download  Scientific Diagram">
            <a:extLst>
              <a:ext uri="{FF2B5EF4-FFF2-40B4-BE49-F238E27FC236}">
                <a16:creationId xmlns:a16="http://schemas.microsoft.com/office/drawing/2014/main" id="{377309C7-06F8-D60F-61BF-51DE3FD595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2944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d map UK - VORTEX">
            <a:extLst>
              <a:ext uri="{FF2B5EF4-FFF2-40B4-BE49-F238E27FC236}">
                <a16:creationId xmlns:a16="http://schemas.microsoft.com/office/drawing/2014/main" id="{03A7AB37-A661-93CF-6AE1-15F9E23030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4780" y="-1494889"/>
            <a:ext cx="6511972" cy="9223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4508AB-FC81-C94E-7646-18ED1A6CCA67}"/>
              </a:ext>
            </a:extLst>
          </p:cNvPr>
          <p:cNvSpPr txBox="1"/>
          <p:nvPr/>
        </p:nvSpPr>
        <p:spPr>
          <a:xfrm>
            <a:off x="-1" y="0"/>
            <a:ext cx="6096001" cy="400110"/>
          </a:xfrm>
          <a:prstGeom prst="rect">
            <a:avLst/>
          </a:prstGeom>
          <a:solidFill>
            <a:schemeClr val="bg1"/>
          </a:solidFill>
        </p:spPr>
        <p:txBody>
          <a:bodyPr wrap="square" rtlCol="0">
            <a:spAutoFit/>
          </a:bodyPr>
          <a:lstStyle/>
          <a:p>
            <a:r>
              <a:rPr lang="en-GB" sz="1000" dirty="0"/>
              <a:t>https://</a:t>
            </a:r>
            <a:r>
              <a:rPr lang="en-GB" sz="1000" dirty="0" err="1"/>
              <a:t>www.researchgate.net</a:t>
            </a:r>
            <a:r>
              <a:rPr lang="en-GB" sz="1000" dirty="0"/>
              <a:t>/figure/UK-Wind-Farm-Location-and-Capacities-Map-2010-DECC-2011a_fig10_293121524</a:t>
            </a:r>
          </a:p>
        </p:txBody>
      </p:sp>
      <p:sp>
        <p:nvSpPr>
          <p:cNvPr id="5" name="TextBox 4">
            <a:extLst>
              <a:ext uri="{FF2B5EF4-FFF2-40B4-BE49-F238E27FC236}">
                <a16:creationId xmlns:a16="http://schemas.microsoft.com/office/drawing/2014/main" id="{FF557914-4E0C-0033-5C4F-7E0C49D8FE64}"/>
              </a:ext>
            </a:extLst>
          </p:cNvPr>
          <p:cNvSpPr txBox="1"/>
          <p:nvPr/>
        </p:nvSpPr>
        <p:spPr>
          <a:xfrm>
            <a:off x="3368041" y="400110"/>
            <a:ext cx="1479395" cy="2604052"/>
          </a:xfrm>
          <a:prstGeom prst="rect">
            <a:avLst/>
          </a:prstGeom>
          <a:solidFill>
            <a:schemeClr val="bg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F958BD67-948C-2645-40FD-814CCA5085A1}"/>
              </a:ext>
            </a:extLst>
          </p:cNvPr>
          <p:cNvSpPr txBox="1"/>
          <p:nvPr/>
        </p:nvSpPr>
        <p:spPr>
          <a:xfrm>
            <a:off x="6798039" y="76944"/>
            <a:ext cx="6490740" cy="246221"/>
          </a:xfrm>
          <a:prstGeom prst="rect">
            <a:avLst/>
          </a:prstGeom>
          <a:noFill/>
        </p:spPr>
        <p:txBody>
          <a:bodyPr wrap="square">
            <a:spAutoFit/>
          </a:bodyPr>
          <a:lstStyle/>
          <a:p>
            <a:r>
              <a:rPr lang="en-GB" sz="1000" dirty="0" err="1"/>
              <a:t>www.vortexfdc.com</a:t>
            </a:r>
            <a:r>
              <a:rPr lang="en-GB" sz="1000" dirty="0"/>
              <a:t>/</a:t>
            </a:r>
            <a:r>
              <a:rPr lang="en-GB" sz="1000" dirty="0" err="1"/>
              <a:t>info@vortexfdc.com</a:t>
            </a:r>
            <a:r>
              <a:rPr lang="en-GB" sz="1000" dirty="0"/>
              <a:t>/2019</a:t>
            </a:r>
          </a:p>
        </p:txBody>
      </p:sp>
    </p:spTree>
    <p:extLst>
      <p:ext uri="{BB962C8B-B14F-4D97-AF65-F5344CB8AC3E}">
        <p14:creationId xmlns:p14="http://schemas.microsoft.com/office/powerpoint/2010/main" val="5061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4" name="Picture 14" descr="Wind turbine | technology | Britannica">
            <a:extLst>
              <a:ext uri="{FF2B5EF4-FFF2-40B4-BE49-F238E27FC236}">
                <a16:creationId xmlns:a16="http://schemas.microsoft.com/office/drawing/2014/main" id="{B194BA66-D45A-0542-9750-3753F79468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4438" y="0"/>
            <a:ext cx="7167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8F52F6-7E5E-4647-87F4-6287F08D2418}"/>
              </a:ext>
            </a:extLst>
          </p:cNvPr>
          <p:cNvSpPr>
            <a:spLocks noGrp="1"/>
          </p:cNvSpPr>
          <p:nvPr>
            <p:ph type="title"/>
          </p:nvPr>
        </p:nvSpPr>
        <p:spPr/>
        <p:txBody>
          <a:bodyPr/>
          <a:lstStyle/>
          <a:p>
            <a:r>
              <a:rPr lang="en-US" dirty="0"/>
              <a:t>Wind Power – how does it work?</a:t>
            </a:r>
          </a:p>
        </p:txBody>
      </p:sp>
      <p:sp>
        <p:nvSpPr>
          <p:cNvPr id="6" name="AutoShape 6" descr="Image of a Horizontal-Axis Wind Machine. Blades catch the wind and spin. Generator converts mechanical energy into electricity. Cable carries electricity to transmission line. Computer system controls direction of the blades.">
            <a:extLst>
              <a:ext uri="{FF2B5EF4-FFF2-40B4-BE49-F238E27FC236}">
                <a16:creationId xmlns:a16="http://schemas.microsoft.com/office/drawing/2014/main" id="{884B6ABC-CBB9-C14C-861F-BB7ACF43CE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2" name="Picture 12" descr="Types of wind - U.S. Energy Information Administration (EIA)">
            <a:extLst>
              <a:ext uri="{FF2B5EF4-FFF2-40B4-BE49-F238E27FC236}">
                <a16:creationId xmlns:a16="http://schemas.microsoft.com/office/drawing/2014/main" id="{0CEEF34A-827F-C44B-8EA9-6F8F3645822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 y="971343"/>
            <a:ext cx="5024439" cy="58539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0CA012-BBAD-FF4D-B21E-6F8D3E8CA182}"/>
              </a:ext>
            </a:extLst>
          </p:cNvPr>
          <p:cNvSpPr txBox="1"/>
          <p:nvPr/>
        </p:nvSpPr>
        <p:spPr>
          <a:xfrm>
            <a:off x="5024438" y="0"/>
            <a:ext cx="2143124" cy="430306"/>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BBE74F7-FB02-F8CD-E701-73F969D49064}"/>
              </a:ext>
            </a:extLst>
          </p:cNvPr>
          <p:cNvSpPr txBox="1"/>
          <p:nvPr/>
        </p:nvSpPr>
        <p:spPr>
          <a:xfrm>
            <a:off x="-1" y="6595427"/>
            <a:ext cx="6108492" cy="246221"/>
          </a:xfrm>
          <a:prstGeom prst="rect">
            <a:avLst/>
          </a:prstGeom>
          <a:noFill/>
        </p:spPr>
        <p:txBody>
          <a:bodyPr wrap="square">
            <a:spAutoFit/>
          </a:bodyPr>
          <a:lstStyle/>
          <a:p>
            <a:r>
              <a:rPr lang="en-GB" sz="1000" b="0" i="0" u="none" strike="noStrike" dirty="0">
                <a:solidFill>
                  <a:srgbClr val="333333"/>
                </a:solidFill>
                <a:effectLst/>
              </a:rPr>
              <a:t>Source: Adapted from National Energy Education Development Project (public domain)</a:t>
            </a:r>
            <a:endParaRPr lang="en-GB" sz="1000" dirty="0"/>
          </a:p>
        </p:txBody>
      </p:sp>
    </p:spTree>
    <p:extLst>
      <p:ext uri="{BB962C8B-B14F-4D97-AF65-F5344CB8AC3E}">
        <p14:creationId xmlns:p14="http://schemas.microsoft.com/office/powerpoint/2010/main" val="27462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C 2019">
      <a:dk1>
        <a:srgbClr val="5E5E5E"/>
      </a:dk1>
      <a:lt1>
        <a:srgbClr val="FFFFFF"/>
      </a:lt1>
      <a:dk2>
        <a:srgbClr val="20757C"/>
      </a:dk2>
      <a:lt2>
        <a:srgbClr val="8AA3A5"/>
      </a:lt2>
      <a:accent1>
        <a:srgbClr val="E67D68"/>
      </a:accent1>
      <a:accent2>
        <a:srgbClr val="70CED2"/>
      </a:accent2>
      <a:accent3>
        <a:srgbClr val="1B587C"/>
      </a:accent3>
      <a:accent4>
        <a:srgbClr val="2476C6"/>
      </a:accent4>
      <a:accent5>
        <a:srgbClr val="604878"/>
      </a:accent5>
      <a:accent6>
        <a:srgbClr val="B36051"/>
      </a:accent6>
      <a:hlink>
        <a:srgbClr val="1B587C"/>
      </a:hlink>
      <a:folHlink>
        <a:srgbClr val="2476C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5D6C94A-01D7-C34A-A1B8-D17FCFC45740}" vid="{F06A55E2-0EF9-7F43-B000-D44950B7EB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62443</TotalTime>
  <Words>3748</Words>
  <Application>Microsoft Macintosh PowerPoint</Application>
  <PresentationFormat>Widescreen</PresentationFormat>
  <Paragraphs>357</Paragraphs>
  <Slides>44</Slides>
  <Notes>39</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Tw Cen MT</vt:lpstr>
      <vt:lpstr>Office Theme</vt:lpstr>
      <vt:lpstr>Risk assessment</vt:lpstr>
      <vt:lpstr>Curriculum links – KS2</vt:lpstr>
      <vt:lpstr>Wind power: are you a fan? A workshop for KS2 pupils  originally devised for British Science Week 2021 (Theme: Innovating for the Future) Author: Christina Astin</vt:lpstr>
      <vt:lpstr> How different would your day so far  have been without electricity? </vt:lpstr>
      <vt:lpstr>Where do we get our electricity from?</vt:lpstr>
      <vt:lpstr>Coal, oil and gas</vt:lpstr>
      <vt:lpstr>PowerPoint Presentation</vt:lpstr>
      <vt:lpstr>PowerPoint Presentation</vt:lpstr>
      <vt:lpstr>Wind Power – how does it work?</vt:lpstr>
      <vt:lpstr>Aerofoil shape</vt:lpstr>
      <vt:lpstr>How tall is a wind turbine?</vt:lpstr>
      <vt:lpstr>How tall is a wind turbine?</vt:lpstr>
      <vt:lpstr>How big is a wind turbine blade?</vt:lpstr>
      <vt:lpstr>Inside the nacelle</vt:lpstr>
      <vt:lpstr>Laura – Turbine technician, Siemens Gamesa Renewable Energy Practical – Adventurous - Independent</vt:lpstr>
      <vt:lpstr>Alex – Engineer, London Array Practical – Adventurous - Motivated</vt:lpstr>
      <vt:lpstr>Experiment: What affects the turbine’s power?</vt:lpstr>
      <vt:lpstr>Prediction – which one will produce most power?</vt:lpstr>
      <vt:lpstr>Did you predict correctly?</vt:lpstr>
      <vt:lpstr>Using Bright Sparks wind turbine kit</vt:lpstr>
      <vt:lpstr>Design – Build  – Test</vt:lpstr>
      <vt:lpstr>PowerPoint Presentation</vt:lpstr>
      <vt:lpstr>PowerPoint Presentation</vt:lpstr>
      <vt:lpstr>PowerPoint Presentation</vt:lpstr>
      <vt:lpstr>Discussion – what have we learned?</vt:lpstr>
      <vt:lpstr>DIY version – pictures on next slide</vt:lpstr>
      <vt:lpstr>PowerPoint Presentation</vt:lpstr>
      <vt:lpstr>PowerPoint Presentation</vt:lpstr>
      <vt:lpstr>PowerPoint Presentation</vt:lpstr>
      <vt:lpstr>PowerPoint Presentation</vt:lpstr>
      <vt:lpstr>Discussion – what have we learned?</vt:lpstr>
      <vt:lpstr>Wind speed</vt:lpstr>
      <vt:lpstr>Ideal locations</vt:lpstr>
      <vt:lpstr>But if it’s too windy?</vt:lpstr>
      <vt:lpstr>New innovations</vt:lpstr>
      <vt:lpstr>My ‘zine’ Fold your sheet of paper in half. Fold it again into quarters, and then one more time so that it is folded into eighths.</vt:lpstr>
      <vt:lpstr>Open your paper so that it is folded in half. Cut halfway across the middle from the fold. When you open your paper it should have a slit in the middle.</vt:lpstr>
      <vt:lpstr>Fold your paper lengthwise (along the crease that has the slit). Hold the paper at either end, then push the ends in toward each other. The sections should fold into each other to form an eight-page booklet.</vt:lpstr>
      <vt:lpstr>Sample ‘zine’</vt:lpstr>
      <vt:lpstr>Ideas for your ‘zine’</vt:lpstr>
      <vt:lpstr>PowerPoint Presentation</vt:lpstr>
      <vt:lpstr>What have we learned today?</vt:lpstr>
      <vt:lpstr>Further ideas/resources</vt:lpstr>
      <vt:lpstr>Careers follow-up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Inspiring teaching</dc:title>
  <dc:subject/>
  <dc:creator>Christina Astin</dc:creator>
  <cp:keywords/>
  <dc:description/>
  <cp:lastModifiedBy>Christina Astin</cp:lastModifiedBy>
  <cp:revision>217</cp:revision>
  <cp:lastPrinted>2021-07-08T15:52:08Z</cp:lastPrinted>
  <dcterms:created xsi:type="dcterms:W3CDTF">2020-11-02T17:09:15Z</dcterms:created>
  <dcterms:modified xsi:type="dcterms:W3CDTF">2022-07-20T13:19:21Z</dcterms:modified>
  <cp:category/>
</cp:coreProperties>
</file>